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6"/>
  </p:notesMasterIdLst>
  <p:sldIdLst>
    <p:sldId id="256" r:id="rId6"/>
    <p:sldId id="261" r:id="rId7"/>
    <p:sldId id="262" r:id="rId8"/>
    <p:sldId id="263" r:id="rId9"/>
    <p:sldId id="265" r:id="rId10"/>
    <p:sldId id="1056" r:id="rId11"/>
    <p:sldId id="1025" r:id="rId12"/>
    <p:sldId id="1034" r:id="rId13"/>
    <p:sldId id="1050" r:id="rId14"/>
    <p:sldId id="1031" r:id="rId15"/>
    <p:sldId id="1032" r:id="rId16"/>
    <p:sldId id="1069" r:id="rId17"/>
    <p:sldId id="1022" r:id="rId18"/>
    <p:sldId id="1023" r:id="rId19"/>
    <p:sldId id="1058" r:id="rId20"/>
    <p:sldId id="1068" r:id="rId21"/>
    <p:sldId id="1066" r:id="rId22"/>
    <p:sldId id="1070" r:id="rId23"/>
    <p:sldId id="1052" r:id="rId24"/>
    <p:sldId id="1054" r:id="rId25"/>
    <p:sldId id="1055" r:id="rId26"/>
    <p:sldId id="280" r:id="rId27"/>
    <p:sldId id="267" r:id="rId28"/>
    <p:sldId id="271" r:id="rId29"/>
    <p:sldId id="268" r:id="rId30"/>
    <p:sldId id="274" r:id="rId31"/>
    <p:sldId id="273" r:id="rId32"/>
    <p:sldId id="276" r:id="rId33"/>
    <p:sldId id="275"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1DC41B5-02BB-ED4B-8052-8860136677D1}">
          <p14:sldIdLst>
            <p14:sldId id="256"/>
          </p14:sldIdLst>
        </p14:section>
        <p14:section name="Exit survey q for audience" id="{E698ED96-3922-8941-A7B4-64DF5DEBEA57}">
          <p14:sldIdLst>
            <p14:sldId id="261"/>
            <p14:sldId id="262"/>
            <p14:sldId id="263"/>
            <p14:sldId id="265"/>
            <p14:sldId id="1056"/>
            <p14:sldId id="1025"/>
            <p14:sldId id="1034"/>
            <p14:sldId id="1050"/>
            <p14:sldId id="1031"/>
            <p14:sldId id="1032"/>
            <p14:sldId id="1069"/>
            <p14:sldId id="1022"/>
            <p14:sldId id="1023"/>
            <p14:sldId id="1058"/>
            <p14:sldId id="1068"/>
            <p14:sldId id="1066"/>
            <p14:sldId id="1070"/>
            <p14:sldId id="1052"/>
            <p14:sldId id="1054"/>
            <p14:sldId id="1055"/>
            <p14:sldId id="280"/>
            <p14:sldId id="267"/>
            <p14:sldId id="271"/>
          </p14:sldIdLst>
        </p14:section>
        <p14:section name="Big five" id="{E1BD5AB0-07F2-FF45-9D02-77AEFC237A5A}">
          <p14:sldIdLst>
            <p14:sldId id="268"/>
            <p14:sldId id="274"/>
            <p14:sldId id="273"/>
            <p14:sldId id="276"/>
            <p14:sldId id="275"/>
            <p14:sldId id="272"/>
          </p14:sldIdLst>
        </p14:section>
        <p14:section name="End" id="{494DBE12-5317-3D4A-A5C6-5CE5F2D827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01" autoAdjust="0"/>
    <p:restoredTop sz="83801"/>
  </p:normalViewPr>
  <p:slideViewPr>
    <p:cSldViewPr snapToGrid="0" snapToObjects="1">
      <p:cViewPr varScale="1">
        <p:scale>
          <a:sx n="95" d="100"/>
          <a:sy n="95" d="100"/>
        </p:scale>
        <p:origin x="582" y="66"/>
      </p:cViewPr>
      <p:guideLst/>
    </p:cSldViewPr>
  </p:slideViewPr>
  <p:outlineViewPr>
    <p:cViewPr>
      <p:scale>
        <a:sx n="33" d="100"/>
        <a:sy n="33" d="100"/>
      </p:scale>
      <p:origin x="0" y="-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4" d="100"/>
          <a:sy n="84" d="100"/>
        </p:scale>
        <p:origin x="3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AF18AC-3DC0-4B95-96AC-A8651A8A5DB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C27EE89-6D8B-4F5C-A405-D0189CA5B63F}">
      <dgm:prSet/>
      <dgm:spPr/>
      <dgm:t>
        <a:bodyPr/>
        <a:lstStyle/>
        <a:p>
          <a:r>
            <a:rPr lang="en-GB" dirty="0"/>
            <a:t>Wessex Inspiration Network (WIN) – revision support</a:t>
          </a:r>
          <a:endParaRPr lang="en-US" dirty="0"/>
        </a:p>
      </dgm:t>
    </dgm:pt>
    <dgm:pt modelId="{BE268840-F53C-408F-9019-B93B82BF86D4}" type="parTrans" cxnId="{CA789084-DA31-451D-82DC-72F2D2F6341D}">
      <dgm:prSet/>
      <dgm:spPr/>
      <dgm:t>
        <a:bodyPr/>
        <a:lstStyle/>
        <a:p>
          <a:endParaRPr lang="en-US"/>
        </a:p>
      </dgm:t>
    </dgm:pt>
    <dgm:pt modelId="{FC67942F-FF8D-4246-BAC2-F471C49DDEDA}" type="sibTrans" cxnId="{CA789084-DA31-451D-82DC-72F2D2F6341D}">
      <dgm:prSet/>
      <dgm:spPr/>
      <dgm:t>
        <a:bodyPr/>
        <a:lstStyle/>
        <a:p>
          <a:endParaRPr lang="en-US"/>
        </a:p>
      </dgm:t>
    </dgm:pt>
    <dgm:pt modelId="{30B3807C-80C6-43D3-8291-B57AB27B84F7}">
      <dgm:prSet/>
      <dgm:spPr/>
      <dgm:t>
        <a:bodyPr/>
        <a:lstStyle/>
        <a:p>
          <a:r>
            <a:rPr lang="en-US" dirty="0"/>
            <a:t>UCAS – what next?</a:t>
          </a:r>
        </a:p>
      </dgm:t>
    </dgm:pt>
    <dgm:pt modelId="{D9A5ECCC-FB80-414D-BA9A-61CBF9F1E720}" type="parTrans" cxnId="{F40949F6-D615-4BA2-8C36-CF0945CC1990}">
      <dgm:prSet/>
      <dgm:spPr/>
      <dgm:t>
        <a:bodyPr/>
        <a:lstStyle/>
        <a:p>
          <a:endParaRPr lang="en-US"/>
        </a:p>
      </dgm:t>
    </dgm:pt>
    <dgm:pt modelId="{167755CA-CAC6-4C02-897B-43EE4B6E6FFE}" type="sibTrans" cxnId="{F40949F6-D615-4BA2-8C36-CF0945CC1990}">
      <dgm:prSet/>
      <dgm:spPr/>
      <dgm:t>
        <a:bodyPr/>
        <a:lstStyle/>
        <a:p>
          <a:endParaRPr lang="en-US"/>
        </a:p>
      </dgm:t>
    </dgm:pt>
    <dgm:pt modelId="{4025A728-071C-4CBD-837B-5EF9D26A4C2D}">
      <dgm:prSet/>
      <dgm:spPr/>
      <dgm:t>
        <a:bodyPr/>
        <a:lstStyle/>
        <a:p>
          <a:r>
            <a:rPr lang="en-GB" dirty="0"/>
            <a:t>Non-UCAS – what next?</a:t>
          </a:r>
          <a:endParaRPr lang="en-US" dirty="0"/>
        </a:p>
      </dgm:t>
    </dgm:pt>
    <dgm:pt modelId="{A44A121B-B517-465A-B504-A53028CB4E9D}" type="parTrans" cxnId="{A5B3441F-0EB6-4F55-87AC-A65622FA8A27}">
      <dgm:prSet/>
      <dgm:spPr/>
      <dgm:t>
        <a:bodyPr/>
        <a:lstStyle/>
        <a:p>
          <a:endParaRPr lang="en-US"/>
        </a:p>
      </dgm:t>
    </dgm:pt>
    <dgm:pt modelId="{76F0AFCA-D2AC-4854-B798-B512E1B1B5FD}" type="sibTrans" cxnId="{A5B3441F-0EB6-4F55-87AC-A65622FA8A27}">
      <dgm:prSet/>
      <dgm:spPr/>
      <dgm:t>
        <a:bodyPr/>
        <a:lstStyle/>
        <a:p>
          <a:endParaRPr lang="en-US"/>
        </a:p>
      </dgm:t>
    </dgm:pt>
    <dgm:pt modelId="{F0B6130F-6563-409F-A6A5-0E6E49425DC8}">
      <dgm:prSet/>
      <dgm:spPr/>
      <dgm:t>
        <a:bodyPr/>
        <a:lstStyle/>
        <a:p>
          <a:r>
            <a:rPr lang="en-US" dirty="0"/>
            <a:t>Exams and wellbeing</a:t>
          </a:r>
        </a:p>
      </dgm:t>
    </dgm:pt>
    <dgm:pt modelId="{6974D421-036F-45F0-A20C-D6746A27F907}" type="parTrans" cxnId="{D31CDCC7-6F62-42FC-99EA-A73256436BEB}">
      <dgm:prSet/>
      <dgm:spPr/>
      <dgm:t>
        <a:bodyPr/>
        <a:lstStyle/>
        <a:p>
          <a:endParaRPr lang="en-GB"/>
        </a:p>
      </dgm:t>
    </dgm:pt>
    <dgm:pt modelId="{418CECE5-A8AD-4262-80D8-39051EFCB6AC}" type="sibTrans" cxnId="{D31CDCC7-6F62-42FC-99EA-A73256436BEB}">
      <dgm:prSet/>
      <dgm:spPr/>
      <dgm:t>
        <a:bodyPr/>
        <a:lstStyle/>
        <a:p>
          <a:endParaRPr lang="en-GB"/>
        </a:p>
      </dgm:t>
    </dgm:pt>
    <dgm:pt modelId="{9F94BF7B-CB96-405C-B258-B120C9C9A536}">
      <dgm:prSet/>
      <dgm:spPr/>
      <dgm:t>
        <a:bodyPr/>
        <a:lstStyle/>
        <a:p>
          <a:r>
            <a:rPr lang="en-US" dirty="0"/>
            <a:t>Key dates</a:t>
          </a:r>
        </a:p>
      </dgm:t>
    </dgm:pt>
    <dgm:pt modelId="{5886676F-D240-428A-AF99-46797FA755F4}" type="parTrans" cxnId="{B9DED091-806B-46CA-8CAF-4BC97D2375C9}">
      <dgm:prSet/>
      <dgm:spPr/>
      <dgm:t>
        <a:bodyPr/>
        <a:lstStyle/>
        <a:p>
          <a:endParaRPr lang="en-GB"/>
        </a:p>
      </dgm:t>
    </dgm:pt>
    <dgm:pt modelId="{E8292D45-197D-4C33-B888-93807C8F2A99}" type="sibTrans" cxnId="{B9DED091-806B-46CA-8CAF-4BC97D2375C9}">
      <dgm:prSet/>
      <dgm:spPr/>
      <dgm:t>
        <a:bodyPr/>
        <a:lstStyle/>
        <a:p>
          <a:endParaRPr lang="en-GB"/>
        </a:p>
      </dgm:t>
    </dgm:pt>
    <dgm:pt modelId="{A527EB7F-6860-9948-8069-6D5FC3BCB164}" type="pres">
      <dgm:prSet presAssocID="{CAAF18AC-3DC0-4B95-96AC-A8651A8A5DBD}" presName="linear" presStyleCnt="0">
        <dgm:presLayoutVars>
          <dgm:animLvl val="lvl"/>
          <dgm:resizeHandles val="exact"/>
        </dgm:presLayoutVars>
      </dgm:prSet>
      <dgm:spPr/>
    </dgm:pt>
    <dgm:pt modelId="{6F717876-E91D-7E47-8740-EA78C6668C43}" type="pres">
      <dgm:prSet presAssocID="{8C27EE89-6D8B-4F5C-A405-D0189CA5B63F}" presName="parentText" presStyleLbl="node1" presStyleIdx="0" presStyleCnt="5" custScaleY="133100" custLinFactY="-44423" custLinFactNeighborY="-100000">
        <dgm:presLayoutVars>
          <dgm:chMax val="0"/>
          <dgm:bulletEnabled val="1"/>
        </dgm:presLayoutVars>
      </dgm:prSet>
      <dgm:spPr/>
    </dgm:pt>
    <dgm:pt modelId="{3698855D-E62A-D14D-9104-AFFF50A9D71A}" type="pres">
      <dgm:prSet presAssocID="{FC67942F-FF8D-4246-BAC2-F471C49DDEDA}" presName="spacer" presStyleCnt="0"/>
      <dgm:spPr/>
    </dgm:pt>
    <dgm:pt modelId="{8CD4C262-9BD1-3842-A996-BCBDC13EA946}" type="pres">
      <dgm:prSet presAssocID="{30B3807C-80C6-43D3-8291-B57AB27B84F7}" presName="parentText" presStyleLbl="node1" presStyleIdx="1" presStyleCnt="5" custScaleY="121000" custLinFactNeighborY="29946">
        <dgm:presLayoutVars>
          <dgm:chMax val="0"/>
          <dgm:bulletEnabled val="1"/>
        </dgm:presLayoutVars>
      </dgm:prSet>
      <dgm:spPr/>
    </dgm:pt>
    <dgm:pt modelId="{DA8F89C8-BA08-6844-9DCA-7C134DBE1CCD}" type="pres">
      <dgm:prSet presAssocID="{167755CA-CAC6-4C02-897B-43EE4B6E6FFE}" presName="spacer" presStyleCnt="0"/>
      <dgm:spPr/>
    </dgm:pt>
    <dgm:pt modelId="{F1D7F1D9-0CAE-854C-A790-E8DCCB05020C}" type="pres">
      <dgm:prSet presAssocID="{4025A728-071C-4CBD-837B-5EF9D26A4C2D}" presName="parentText" presStyleLbl="node1" presStyleIdx="2" presStyleCnt="5" custScaleY="121000" custLinFactNeighborY="22140">
        <dgm:presLayoutVars>
          <dgm:chMax val="0"/>
          <dgm:bulletEnabled val="1"/>
        </dgm:presLayoutVars>
      </dgm:prSet>
      <dgm:spPr/>
    </dgm:pt>
    <dgm:pt modelId="{397BEC43-4808-4F82-8E69-87C4061E4C8B}" type="pres">
      <dgm:prSet presAssocID="{76F0AFCA-D2AC-4854-B798-B512E1B1B5FD}" presName="spacer" presStyleCnt="0"/>
      <dgm:spPr/>
    </dgm:pt>
    <dgm:pt modelId="{52B89F02-3CBE-4DC7-A38F-C10B5E6E1A81}" type="pres">
      <dgm:prSet presAssocID="{F0B6130F-6563-409F-A6A5-0E6E49425DC8}" presName="parentText" presStyleLbl="node1" presStyleIdx="3" presStyleCnt="5">
        <dgm:presLayoutVars>
          <dgm:chMax val="0"/>
          <dgm:bulletEnabled val="1"/>
        </dgm:presLayoutVars>
      </dgm:prSet>
      <dgm:spPr/>
    </dgm:pt>
    <dgm:pt modelId="{B758B75B-385D-4B99-857A-FE67E774CEC6}" type="pres">
      <dgm:prSet presAssocID="{418CECE5-A8AD-4262-80D8-39051EFCB6AC}" presName="spacer" presStyleCnt="0"/>
      <dgm:spPr/>
    </dgm:pt>
    <dgm:pt modelId="{9FE6044A-8487-4FC3-8ACF-D36A74603292}" type="pres">
      <dgm:prSet presAssocID="{9F94BF7B-CB96-405C-B258-B120C9C9A536}" presName="parentText" presStyleLbl="node1" presStyleIdx="4" presStyleCnt="5">
        <dgm:presLayoutVars>
          <dgm:chMax val="0"/>
          <dgm:bulletEnabled val="1"/>
        </dgm:presLayoutVars>
      </dgm:prSet>
      <dgm:spPr/>
    </dgm:pt>
  </dgm:ptLst>
  <dgm:cxnLst>
    <dgm:cxn modelId="{A5B3441F-0EB6-4F55-87AC-A65622FA8A27}" srcId="{CAAF18AC-3DC0-4B95-96AC-A8651A8A5DBD}" destId="{4025A728-071C-4CBD-837B-5EF9D26A4C2D}" srcOrd="2" destOrd="0" parTransId="{A44A121B-B517-465A-B504-A53028CB4E9D}" sibTransId="{76F0AFCA-D2AC-4854-B798-B512E1B1B5FD}"/>
    <dgm:cxn modelId="{266F4537-7130-644C-B5F8-E3F842F560E3}" type="presOf" srcId="{4025A728-071C-4CBD-837B-5EF9D26A4C2D}" destId="{F1D7F1D9-0CAE-854C-A790-E8DCCB05020C}" srcOrd="0" destOrd="0" presId="urn:microsoft.com/office/officeart/2005/8/layout/vList2"/>
    <dgm:cxn modelId="{6AC05565-BF3C-4F8E-B3F5-6AD92B336886}" type="presOf" srcId="{9F94BF7B-CB96-405C-B258-B120C9C9A536}" destId="{9FE6044A-8487-4FC3-8ACF-D36A74603292}" srcOrd="0" destOrd="0" presId="urn:microsoft.com/office/officeart/2005/8/layout/vList2"/>
    <dgm:cxn modelId="{C484D851-58B4-6E4B-995E-9E7AA4FC84E1}" type="presOf" srcId="{30B3807C-80C6-43D3-8291-B57AB27B84F7}" destId="{8CD4C262-9BD1-3842-A996-BCBDC13EA946}" srcOrd="0" destOrd="0" presId="urn:microsoft.com/office/officeart/2005/8/layout/vList2"/>
    <dgm:cxn modelId="{CA789084-DA31-451D-82DC-72F2D2F6341D}" srcId="{CAAF18AC-3DC0-4B95-96AC-A8651A8A5DBD}" destId="{8C27EE89-6D8B-4F5C-A405-D0189CA5B63F}" srcOrd="0" destOrd="0" parTransId="{BE268840-F53C-408F-9019-B93B82BF86D4}" sibTransId="{FC67942F-FF8D-4246-BAC2-F471C49DDEDA}"/>
    <dgm:cxn modelId="{B9DED091-806B-46CA-8CAF-4BC97D2375C9}" srcId="{CAAF18AC-3DC0-4B95-96AC-A8651A8A5DBD}" destId="{9F94BF7B-CB96-405C-B258-B120C9C9A536}" srcOrd="4" destOrd="0" parTransId="{5886676F-D240-428A-AF99-46797FA755F4}" sibTransId="{E8292D45-197D-4C33-B888-93807C8F2A99}"/>
    <dgm:cxn modelId="{09B290A2-D9E2-9148-81B3-1CEF5A44BDF5}" type="presOf" srcId="{8C27EE89-6D8B-4F5C-A405-D0189CA5B63F}" destId="{6F717876-E91D-7E47-8740-EA78C6668C43}" srcOrd="0" destOrd="0" presId="urn:microsoft.com/office/officeart/2005/8/layout/vList2"/>
    <dgm:cxn modelId="{26FCA2A9-26B4-4E83-B43B-5CDC111C8F8D}" type="presOf" srcId="{F0B6130F-6563-409F-A6A5-0E6E49425DC8}" destId="{52B89F02-3CBE-4DC7-A38F-C10B5E6E1A81}" srcOrd="0" destOrd="0" presId="urn:microsoft.com/office/officeart/2005/8/layout/vList2"/>
    <dgm:cxn modelId="{D31CDCC7-6F62-42FC-99EA-A73256436BEB}" srcId="{CAAF18AC-3DC0-4B95-96AC-A8651A8A5DBD}" destId="{F0B6130F-6563-409F-A6A5-0E6E49425DC8}" srcOrd="3" destOrd="0" parTransId="{6974D421-036F-45F0-A20C-D6746A27F907}" sibTransId="{418CECE5-A8AD-4262-80D8-39051EFCB6AC}"/>
    <dgm:cxn modelId="{94809DDF-E59B-5C42-AAFE-B6E5AD4A756E}" type="presOf" srcId="{CAAF18AC-3DC0-4B95-96AC-A8651A8A5DBD}" destId="{A527EB7F-6860-9948-8069-6D5FC3BCB164}" srcOrd="0" destOrd="0" presId="urn:microsoft.com/office/officeart/2005/8/layout/vList2"/>
    <dgm:cxn modelId="{F40949F6-D615-4BA2-8C36-CF0945CC1990}" srcId="{CAAF18AC-3DC0-4B95-96AC-A8651A8A5DBD}" destId="{30B3807C-80C6-43D3-8291-B57AB27B84F7}" srcOrd="1" destOrd="0" parTransId="{D9A5ECCC-FB80-414D-BA9A-61CBF9F1E720}" sibTransId="{167755CA-CAC6-4C02-897B-43EE4B6E6FFE}"/>
    <dgm:cxn modelId="{62BD1859-79E4-5D4A-9A04-BAF8A77F632B}" type="presParOf" srcId="{A527EB7F-6860-9948-8069-6D5FC3BCB164}" destId="{6F717876-E91D-7E47-8740-EA78C6668C43}" srcOrd="0" destOrd="0" presId="urn:microsoft.com/office/officeart/2005/8/layout/vList2"/>
    <dgm:cxn modelId="{7F52E8AC-84CB-3840-8644-4D4151E973EB}" type="presParOf" srcId="{A527EB7F-6860-9948-8069-6D5FC3BCB164}" destId="{3698855D-E62A-D14D-9104-AFFF50A9D71A}" srcOrd="1" destOrd="0" presId="urn:microsoft.com/office/officeart/2005/8/layout/vList2"/>
    <dgm:cxn modelId="{E3E7D3AC-DF3F-A744-8B5F-B9B127CC4646}" type="presParOf" srcId="{A527EB7F-6860-9948-8069-6D5FC3BCB164}" destId="{8CD4C262-9BD1-3842-A996-BCBDC13EA946}" srcOrd="2" destOrd="0" presId="urn:microsoft.com/office/officeart/2005/8/layout/vList2"/>
    <dgm:cxn modelId="{364E8187-A624-514D-8268-58018CD9D701}" type="presParOf" srcId="{A527EB7F-6860-9948-8069-6D5FC3BCB164}" destId="{DA8F89C8-BA08-6844-9DCA-7C134DBE1CCD}" srcOrd="3" destOrd="0" presId="urn:microsoft.com/office/officeart/2005/8/layout/vList2"/>
    <dgm:cxn modelId="{EABA0269-1A7C-0341-A7C2-57914B2D5212}" type="presParOf" srcId="{A527EB7F-6860-9948-8069-6D5FC3BCB164}" destId="{F1D7F1D9-0CAE-854C-A790-E8DCCB05020C}" srcOrd="4" destOrd="0" presId="urn:microsoft.com/office/officeart/2005/8/layout/vList2"/>
    <dgm:cxn modelId="{24CD6978-AAEB-4DAC-AA93-836E10D22088}" type="presParOf" srcId="{A527EB7F-6860-9948-8069-6D5FC3BCB164}" destId="{397BEC43-4808-4F82-8E69-87C4061E4C8B}" srcOrd="5" destOrd="0" presId="urn:microsoft.com/office/officeart/2005/8/layout/vList2"/>
    <dgm:cxn modelId="{5074DCEB-1C69-4B89-A3FD-B6FB3F3335F8}" type="presParOf" srcId="{A527EB7F-6860-9948-8069-6D5FC3BCB164}" destId="{52B89F02-3CBE-4DC7-A38F-C10B5E6E1A81}" srcOrd="6" destOrd="0" presId="urn:microsoft.com/office/officeart/2005/8/layout/vList2"/>
    <dgm:cxn modelId="{65CE9FBD-406B-4D2C-851D-123D3F0745B0}" type="presParOf" srcId="{A527EB7F-6860-9948-8069-6D5FC3BCB164}" destId="{B758B75B-385D-4B99-857A-FE67E774CEC6}" srcOrd="7" destOrd="0" presId="urn:microsoft.com/office/officeart/2005/8/layout/vList2"/>
    <dgm:cxn modelId="{AD342CB5-11B5-4546-9158-E2E34DB933DB}" type="presParOf" srcId="{A527EB7F-6860-9948-8069-6D5FC3BCB164}" destId="{9FE6044A-8487-4FC3-8ACF-D36A7460329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E14E9E-55CB-40B1-A6FA-915AAB40B142}" type="doc">
      <dgm:prSet loTypeId="urn:microsoft.com/office/officeart/2005/8/layout/venn3" loCatId="list" qsTypeId="urn:microsoft.com/office/officeart/2005/8/quickstyle/simple4" qsCatId="simple" csTypeId="urn:microsoft.com/office/officeart/2005/8/colors/colorful2" csCatId="colorful" phldr="1"/>
      <dgm:spPr/>
      <dgm:t>
        <a:bodyPr/>
        <a:lstStyle/>
        <a:p>
          <a:endParaRPr lang="en-US"/>
        </a:p>
      </dgm:t>
    </dgm:pt>
    <dgm:pt modelId="{EC7AF39C-01E7-4DB6-B108-C3B76F656064}">
      <dgm:prSet/>
      <dgm:spPr/>
      <dgm:t>
        <a:bodyPr/>
        <a:lstStyle/>
        <a:p>
          <a:r>
            <a:rPr lang="en-US" dirty="0"/>
            <a:t>Jan 25</a:t>
          </a:r>
          <a:r>
            <a:rPr lang="en-US" baseline="30000" dirty="0"/>
            <a:t>th</a:t>
          </a:r>
          <a:r>
            <a:rPr lang="en-US" dirty="0"/>
            <a:t> deadline (internal 15</a:t>
          </a:r>
          <a:r>
            <a:rPr lang="en-US" baseline="30000" dirty="0"/>
            <a:t>th</a:t>
          </a:r>
          <a:r>
            <a:rPr lang="en-US" dirty="0"/>
            <a:t>)</a:t>
          </a:r>
        </a:p>
      </dgm:t>
    </dgm:pt>
    <dgm:pt modelId="{F216348E-080E-4FEC-9AC1-87F475730186}" type="parTrans" cxnId="{4733CF82-7699-477C-A012-89195EC25336}">
      <dgm:prSet/>
      <dgm:spPr/>
      <dgm:t>
        <a:bodyPr/>
        <a:lstStyle/>
        <a:p>
          <a:endParaRPr lang="en-US"/>
        </a:p>
      </dgm:t>
    </dgm:pt>
    <dgm:pt modelId="{F75F1AA0-1175-4168-B184-2795DA2AD26D}" type="sibTrans" cxnId="{4733CF82-7699-477C-A012-89195EC25336}">
      <dgm:prSet/>
      <dgm:spPr/>
      <dgm:t>
        <a:bodyPr/>
        <a:lstStyle/>
        <a:p>
          <a:endParaRPr lang="en-US"/>
        </a:p>
      </dgm:t>
    </dgm:pt>
    <dgm:pt modelId="{1E4FFEFF-0AAC-4CE1-87E8-224A7376517C}">
      <dgm:prSet/>
      <dgm:spPr/>
      <dgm:t>
        <a:bodyPr/>
        <a:lstStyle/>
        <a:p>
          <a:r>
            <a:rPr lang="en-US" dirty="0"/>
            <a:t>Firm and insurance</a:t>
          </a:r>
        </a:p>
      </dgm:t>
    </dgm:pt>
    <dgm:pt modelId="{B9311D39-A7C9-4212-844B-ED19FEB1D3DF}" type="parTrans" cxnId="{F07946EE-7B17-4EEA-A92A-DA7E1A26D8D5}">
      <dgm:prSet/>
      <dgm:spPr/>
      <dgm:t>
        <a:bodyPr/>
        <a:lstStyle/>
        <a:p>
          <a:endParaRPr lang="en-US"/>
        </a:p>
      </dgm:t>
    </dgm:pt>
    <dgm:pt modelId="{493C0FFF-2C12-4AED-9B4B-D82FEEF9411D}" type="sibTrans" cxnId="{F07946EE-7B17-4EEA-A92A-DA7E1A26D8D5}">
      <dgm:prSet/>
      <dgm:spPr/>
      <dgm:t>
        <a:bodyPr/>
        <a:lstStyle/>
        <a:p>
          <a:endParaRPr lang="en-US"/>
        </a:p>
      </dgm:t>
    </dgm:pt>
    <dgm:pt modelId="{8346A256-F532-4CA3-91CE-712DB27C9203}">
      <dgm:prSet/>
      <dgm:spPr/>
      <dgm:t>
        <a:bodyPr/>
        <a:lstStyle/>
        <a:p>
          <a:r>
            <a:rPr lang="en-US" dirty="0"/>
            <a:t>Feb 23</a:t>
          </a:r>
          <a:r>
            <a:rPr lang="en-US" baseline="30000" dirty="0"/>
            <a:t>rd</a:t>
          </a:r>
          <a:r>
            <a:rPr lang="en-US" dirty="0"/>
            <a:t> – UCAS Extra opens</a:t>
          </a:r>
        </a:p>
      </dgm:t>
    </dgm:pt>
    <dgm:pt modelId="{E0A08422-31ED-49A2-B5AB-1323A6591329}" type="parTrans" cxnId="{9CB2BF03-D7D1-45E6-B1AC-571B0E666182}">
      <dgm:prSet/>
      <dgm:spPr/>
      <dgm:t>
        <a:bodyPr/>
        <a:lstStyle/>
        <a:p>
          <a:endParaRPr lang="en-US"/>
        </a:p>
      </dgm:t>
    </dgm:pt>
    <dgm:pt modelId="{D8F2AE9B-9A01-4D33-8C1B-60203838DA81}" type="sibTrans" cxnId="{9CB2BF03-D7D1-45E6-B1AC-571B0E666182}">
      <dgm:prSet/>
      <dgm:spPr/>
      <dgm:t>
        <a:bodyPr/>
        <a:lstStyle/>
        <a:p>
          <a:endParaRPr lang="en-US"/>
        </a:p>
      </dgm:t>
    </dgm:pt>
    <dgm:pt modelId="{F8B98AB1-035F-478F-9CE8-785E74ADA57D}">
      <dgm:prSet/>
      <dgm:spPr/>
      <dgm:t>
        <a:bodyPr/>
        <a:lstStyle/>
        <a:p>
          <a:r>
            <a:rPr lang="en-US" dirty="0"/>
            <a:t>18</a:t>
          </a:r>
          <a:r>
            <a:rPr lang="en-US" baseline="30000" dirty="0"/>
            <a:t>th</a:t>
          </a:r>
          <a:r>
            <a:rPr lang="en-US" dirty="0"/>
            <a:t> May – deadline for (most) university offers</a:t>
          </a:r>
        </a:p>
      </dgm:t>
    </dgm:pt>
    <dgm:pt modelId="{CFFDB6DF-8BBD-4A12-9400-175FE9B6CEE2}" type="parTrans" cxnId="{256AF9E0-20C9-44AA-9412-5546D9CCF547}">
      <dgm:prSet/>
      <dgm:spPr/>
      <dgm:t>
        <a:bodyPr/>
        <a:lstStyle/>
        <a:p>
          <a:endParaRPr lang="en-US"/>
        </a:p>
      </dgm:t>
    </dgm:pt>
    <dgm:pt modelId="{25EC22A3-2E38-4554-B487-BE762FEFDCCB}" type="sibTrans" cxnId="{256AF9E0-20C9-44AA-9412-5546D9CCF547}">
      <dgm:prSet/>
      <dgm:spPr/>
      <dgm:t>
        <a:bodyPr/>
        <a:lstStyle/>
        <a:p>
          <a:endParaRPr lang="en-US"/>
        </a:p>
      </dgm:t>
    </dgm:pt>
    <dgm:pt modelId="{68D34E51-CC44-4819-92FF-422189CE0010}">
      <dgm:prSet/>
      <dgm:spPr/>
      <dgm:t>
        <a:bodyPr/>
        <a:lstStyle/>
        <a:p>
          <a:r>
            <a:rPr lang="en-US" dirty="0"/>
            <a:t>8</a:t>
          </a:r>
          <a:r>
            <a:rPr lang="en-US" baseline="30000" dirty="0"/>
            <a:t>th</a:t>
          </a:r>
          <a:r>
            <a:rPr lang="en-US" dirty="0"/>
            <a:t> June – deadline to make your F+I choices</a:t>
          </a:r>
        </a:p>
      </dgm:t>
    </dgm:pt>
    <dgm:pt modelId="{43BAA02F-BBA7-45B8-8C92-AA1C4E93642C}" type="parTrans" cxnId="{69003176-830F-4692-B9BF-3510A9410606}">
      <dgm:prSet/>
      <dgm:spPr/>
    </dgm:pt>
    <dgm:pt modelId="{1402D5A7-E0F3-4A19-B92C-C2A0405D5E0F}" type="sibTrans" cxnId="{69003176-830F-4692-B9BF-3510A9410606}">
      <dgm:prSet/>
      <dgm:spPr/>
    </dgm:pt>
    <dgm:pt modelId="{8F1391B6-A960-0447-A085-1C728A39C4CE}" type="pres">
      <dgm:prSet presAssocID="{80E14E9E-55CB-40B1-A6FA-915AAB40B142}" presName="Name0" presStyleCnt="0">
        <dgm:presLayoutVars>
          <dgm:dir/>
          <dgm:resizeHandles val="exact"/>
        </dgm:presLayoutVars>
      </dgm:prSet>
      <dgm:spPr/>
    </dgm:pt>
    <dgm:pt modelId="{CDAA0553-BD0C-6747-9950-23B8DAD632DD}" type="pres">
      <dgm:prSet presAssocID="{EC7AF39C-01E7-4DB6-B108-C3B76F656064}" presName="Name5" presStyleLbl="vennNode1" presStyleIdx="0" presStyleCnt="5">
        <dgm:presLayoutVars>
          <dgm:bulletEnabled val="1"/>
        </dgm:presLayoutVars>
      </dgm:prSet>
      <dgm:spPr/>
    </dgm:pt>
    <dgm:pt modelId="{A180A252-943C-BA49-B461-65BCD85AFEFB}" type="pres">
      <dgm:prSet presAssocID="{F75F1AA0-1175-4168-B184-2795DA2AD26D}" presName="space" presStyleCnt="0"/>
      <dgm:spPr/>
    </dgm:pt>
    <dgm:pt modelId="{6DB64F11-17C2-6A40-A631-F5C726365C20}" type="pres">
      <dgm:prSet presAssocID="{1E4FFEFF-0AAC-4CE1-87E8-224A7376517C}" presName="Name5" presStyleLbl="vennNode1" presStyleIdx="1" presStyleCnt="5">
        <dgm:presLayoutVars>
          <dgm:bulletEnabled val="1"/>
        </dgm:presLayoutVars>
      </dgm:prSet>
      <dgm:spPr/>
    </dgm:pt>
    <dgm:pt modelId="{DD40229F-0CAD-964A-84E5-66944F517953}" type="pres">
      <dgm:prSet presAssocID="{493C0FFF-2C12-4AED-9B4B-D82FEEF9411D}" presName="space" presStyleCnt="0"/>
      <dgm:spPr/>
    </dgm:pt>
    <dgm:pt modelId="{1C571716-A69B-894C-BA28-15EC90C7EA49}" type="pres">
      <dgm:prSet presAssocID="{8346A256-F532-4CA3-91CE-712DB27C9203}" presName="Name5" presStyleLbl="vennNode1" presStyleIdx="2" presStyleCnt="5">
        <dgm:presLayoutVars>
          <dgm:bulletEnabled val="1"/>
        </dgm:presLayoutVars>
      </dgm:prSet>
      <dgm:spPr/>
    </dgm:pt>
    <dgm:pt modelId="{9EB0BD68-D499-B34C-BEDB-1F448564EE95}" type="pres">
      <dgm:prSet presAssocID="{D8F2AE9B-9A01-4D33-8C1B-60203838DA81}" presName="space" presStyleCnt="0"/>
      <dgm:spPr/>
    </dgm:pt>
    <dgm:pt modelId="{39CA9098-6CD5-4E41-BD07-B7F83DD6DE10}" type="pres">
      <dgm:prSet presAssocID="{F8B98AB1-035F-478F-9CE8-785E74ADA57D}" presName="Name5" presStyleLbl="vennNode1" presStyleIdx="3" presStyleCnt="5">
        <dgm:presLayoutVars>
          <dgm:bulletEnabled val="1"/>
        </dgm:presLayoutVars>
      </dgm:prSet>
      <dgm:spPr/>
    </dgm:pt>
    <dgm:pt modelId="{72C75B68-0536-45E1-BD1F-EE1DE56415FA}" type="pres">
      <dgm:prSet presAssocID="{25EC22A3-2E38-4554-B487-BE762FEFDCCB}" presName="space" presStyleCnt="0"/>
      <dgm:spPr/>
    </dgm:pt>
    <dgm:pt modelId="{203D60D3-6974-49E4-8D6B-A082AEF29538}" type="pres">
      <dgm:prSet presAssocID="{68D34E51-CC44-4819-92FF-422189CE0010}" presName="Name5" presStyleLbl="vennNode1" presStyleIdx="4" presStyleCnt="5">
        <dgm:presLayoutVars>
          <dgm:bulletEnabled val="1"/>
        </dgm:presLayoutVars>
      </dgm:prSet>
      <dgm:spPr/>
    </dgm:pt>
  </dgm:ptLst>
  <dgm:cxnLst>
    <dgm:cxn modelId="{9CB2BF03-D7D1-45E6-B1AC-571B0E666182}" srcId="{80E14E9E-55CB-40B1-A6FA-915AAB40B142}" destId="{8346A256-F532-4CA3-91CE-712DB27C9203}" srcOrd="2" destOrd="0" parTransId="{E0A08422-31ED-49A2-B5AB-1323A6591329}" sibTransId="{D8F2AE9B-9A01-4D33-8C1B-60203838DA81}"/>
    <dgm:cxn modelId="{3A39E46F-1D32-4F24-90F2-5D8A8E860EBB}" type="presOf" srcId="{68D34E51-CC44-4819-92FF-422189CE0010}" destId="{203D60D3-6974-49E4-8D6B-A082AEF29538}" srcOrd="0" destOrd="0" presId="urn:microsoft.com/office/officeart/2005/8/layout/venn3"/>
    <dgm:cxn modelId="{69003176-830F-4692-B9BF-3510A9410606}" srcId="{80E14E9E-55CB-40B1-A6FA-915AAB40B142}" destId="{68D34E51-CC44-4819-92FF-422189CE0010}" srcOrd="4" destOrd="0" parTransId="{43BAA02F-BBA7-45B8-8C92-AA1C4E93642C}" sibTransId="{1402D5A7-E0F3-4A19-B92C-C2A0405D5E0F}"/>
    <dgm:cxn modelId="{4733CF82-7699-477C-A012-89195EC25336}" srcId="{80E14E9E-55CB-40B1-A6FA-915AAB40B142}" destId="{EC7AF39C-01E7-4DB6-B108-C3B76F656064}" srcOrd="0" destOrd="0" parTransId="{F216348E-080E-4FEC-9AC1-87F475730186}" sibTransId="{F75F1AA0-1175-4168-B184-2795DA2AD26D}"/>
    <dgm:cxn modelId="{A4DEB08E-9095-7C46-8E04-EBBC6849424D}" type="presOf" srcId="{F8B98AB1-035F-478F-9CE8-785E74ADA57D}" destId="{39CA9098-6CD5-4E41-BD07-B7F83DD6DE10}" srcOrd="0" destOrd="0" presId="urn:microsoft.com/office/officeart/2005/8/layout/venn3"/>
    <dgm:cxn modelId="{D6B534A0-5FE9-5140-9708-9D35C74EC3BA}" type="presOf" srcId="{1E4FFEFF-0AAC-4CE1-87E8-224A7376517C}" destId="{6DB64F11-17C2-6A40-A631-F5C726365C20}" srcOrd="0" destOrd="0" presId="urn:microsoft.com/office/officeart/2005/8/layout/venn3"/>
    <dgm:cxn modelId="{D74852A6-20B0-114D-9667-4FCDADE09230}" type="presOf" srcId="{EC7AF39C-01E7-4DB6-B108-C3B76F656064}" destId="{CDAA0553-BD0C-6747-9950-23B8DAD632DD}" srcOrd="0" destOrd="0" presId="urn:microsoft.com/office/officeart/2005/8/layout/venn3"/>
    <dgm:cxn modelId="{9A61F9DE-EAF9-D548-BC3C-97F16A5FBDE5}" type="presOf" srcId="{80E14E9E-55CB-40B1-A6FA-915AAB40B142}" destId="{8F1391B6-A960-0447-A085-1C728A39C4CE}" srcOrd="0" destOrd="0" presId="urn:microsoft.com/office/officeart/2005/8/layout/venn3"/>
    <dgm:cxn modelId="{256AF9E0-20C9-44AA-9412-5546D9CCF547}" srcId="{80E14E9E-55CB-40B1-A6FA-915AAB40B142}" destId="{F8B98AB1-035F-478F-9CE8-785E74ADA57D}" srcOrd="3" destOrd="0" parTransId="{CFFDB6DF-8BBD-4A12-9400-175FE9B6CEE2}" sibTransId="{25EC22A3-2E38-4554-B487-BE762FEFDCCB}"/>
    <dgm:cxn modelId="{EFB449ED-028A-1049-B067-4484F1600A88}" type="presOf" srcId="{8346A256-F532-4CA3-91CE-712DB27C9203}" destId="{1C571716-A69B-894C-BA28-15EC90C7EA49}" srcOrd="0" destOrd="0" presId="urn:microsoft.com/office/officeart/2005/8/layout/venn3"/>
    <dgm:cxn modelId="{F07946EE-7B17-4EEA-A92A-DA7E1A26D8D5}" srcId="{80E14E9E-55CB-40B1-A6FA-915AAB40B142}" destId="{1E4FFEFF-0AAC-4CE1-87E8-224A7376517C}" srcOrd="1" destOrd="0" parTransId="{B9311D39-A7C9-4212-844B-ED19FEB1D3DF}" sibTransId="{493C0FFF-2C12-4AED-9B4B-D82FEEF9411D}"/>
    <dgm:cxn modelId="{8C4621B4-3EF7-E04F-8CAE-BC8F6BD15F8D}" type="presParOf" srcId="{8F1391B6-A960-0447-A085-1C728A39C4CE}" destId="{CDAA0553-BD0C-6747-9950-23B8DAD632DD}" srcOrd="0" destOrd="0" presId="urn:microsoft.com/office/officeart/2005/8/layout/venn3"/>
    <dgm:cxn modelId="{45E1B626-DEA2-F74E-BF79-9A404EA7B9B2}" type="presParOf" srcId="{8F1391B6-A960-0447-A085-1C728A39C4CE}" destId="{A180A252-943C-BA49-B461-65BCD85AFEFB}" srcOrd="1" destOrd="0" presId="urn:microsoft.com/office/officeart/2005/8/layout/venn3"/>
    <dgm:cxn modelId="{82EDB356-022D-9B41-8BEE-A56445822CE0}" type="presParOf" srcId="{8F1391B6-A960-0447-A085-1C728A39C4CE}" destId="{6DB64F11-17C2-6A40-A631-F5C726365C20}" srcOrd="2" destOrd="0" presId="urn:microsoft.com/office/officeart/2005/8/layout/venn3"/>
    <dgm:cxn modelId="{CCF690A6-652A-4A45-8576-510142DCD943}" type="presParOf" srcId="{8F1391B6-A960-0447-A085-1C728A39C4CE}" destId="{DD40229F-0CAD-964A-84E5-66944F517953}" srcOrd="3" destOrd="0" presId="urn:microsoft.com/office/officeart/2005/8/layout/venn3"/>
    <dgm:cxn modelId="{22E2262D-744A-5443-B11E-ABEF74599445}" type="presParOf" srcId="{8F1391B6-A960-0447-A085-1C728A39C4CE}" destId="{1C571716-A69B-894C-BA28-15EC90C7EA49}" srcOrd="4" destOrd="0" presId="urn:microsoft.com/office/officeart/2005/8/layout/venn3"/>
    <dgm:cxn modelId="{CD78CB89-2F3E-144D-8FF1-FBB5639E5F11}" type="presParOf" srcId="{8F1391B6-A960-0447-A085-1C728A39C4CE}" destId="{9EB0BD68-D499-B34C-BEDB-1F448564EE95}" srcOrd="5" destOrd="0" presId="urn:microsoft.com/office/officeart/2005/8/layout/venn3"/>
    <dgm:cxn modelId="{0FF5AEB9-A0F0-1245-8799-53C4991758F5}" type="presParOf" srcId="{8F1391B6-A960-0447-A085-1C728A39C4CE}" destId="{39CA9098-6CD5-4E41-BD07-B7F83DD6DE10}" srcOrd="6" destOrd="0" presId="urn:microsoft.com/office/officeart/2005/8/layout/venn3"/>
    <dgm:cxn modelId="{B53661D0-7BE6-4585-B6C7-2D86B4C181E2}" type="presParOf" srcId="{8F1391B6-A960-0447-A085-1C728A39C4CE}" destId="{72C75B68-0536-45E1-BD1F-EE1DE56415FA}" srcOrd="7" destOrd="0" presId="urn:microsoft.com/office/officeart/2005/8/layout/venn3"/>
    <dgm:cxn modelId="{1D91B7A9-A73D-4824-9920-7E0E0F1E1B2D}" type="presParOf" srcId="{8F1391B6-A960-0447-A085-1C728A39C4CE}" destId="{203D60D3-6974-49E4-8D6B-A082AEF2953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233C8-EBF8-4247-BB6B-FF2809B60170}"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26E42598-97EC-40D4-B4CB-540B9DF8D368}">
      <dgm:prSet/>
      <dgm:spPr/>
      <dgm:t>
        <a:bodyPr/>
        <a:lstStyle/>
        <a:p>
          <a:r>
            <a:rPr lang="en-GB" dirty="0"/>
            <a:t>To secure payment in Sept there is usually a deadline end of May</a:t>
          </a:r>
        </a:p>
      </dgm:t>
    </dgm:pt>
    <dgm:pt modelId="{240DCA57-930D-4804-9EF1-4567C61DEEED}" type="parTrans" cxnId="{2F08133F-42FB-4A26-AC14-F646B47AD627}">
      <dgm:prSet/>
      <dgm:spPr/>
      <dgm:t>
        <a:bodyPr/>
        <a:lstStyle/>
        <a:p>
          <a:endParaRPr lang="en-US" sz="2400"/>
        </a:p>
      </dgm:t>
    </dgm:pt>
    <dgm:pt modelId="{5B29963C-F6C4-428D-BB42-19DA0AD00DD1}" type="sibTrans" cxnId="{2F08133F-42FB-4A26-AC14-F646B47AD627}">
      <dgm:prSet phldrT="02" phldr="0"/>
      <dgm:spPr/>
      <dgm:t>
        <a:bodyPr/>
        <a:lstStyle/>
        <a:p>
          <a:r>
            <a:rPr lang="en-US"/>
            <a:t>02</a:t>
          </a:r>
          <a:endParaRPr lang="en-US" dirty="0"/>
        </a:p>
      </dgm:t>
    </dgm:pt>
    <dgm:pt modelId="{C6D1D384-E711-4477-86DC-FFE61CDFF07F}">
      <dgm:prSet/>
      <dgm:spPr/>
      <dgm:t>
        <a:bodyPr/>
        <a:lstStyle/>
        <a:p>
          <a:r>
            <a:rPr lang="en-US" dirty="0"/>
            <a:t>You DO NOT need to have made your F+I choice to apply</a:t>
          </a:r>
        </a:p>
      </dgm:t>
    </dgm:pt>
    <dgm:pt modelId="{AF5824BD-CCDB-4365-8470-82E445D80A31}" type="parTrans" cxnId="{5B28CC98-01B3-4212-BAB1-5C61F773CB33}">
      <dgm:prSet/>
      <dgm:spPr/>
      <dgm:t>
        <a:bodyPr/>
        <a:lstStyle/>
        <a:p>
          <a:endParaRPr lang="en-US" sz="2400"/>
        </a:p>
      </dgm:t>
    </dgm:pt>
    <dgm:pt modelId="{6953F9BC-06A0-4D14-83D4-04B8BDC52EF4}" type="sibTrans" cxnId="{5B28CC98-01B3-4212-BAB1-5C61F773CB33}">
      <dgm:prSet phldrT="03" phldr="0"/>
      <dgm:spPr/>
      <dgm:t>
        <a:bodyPr/>
        <a:lstStyle/>
        <a:p>
          <a:r>
            <a:rPr lang="en-US"/>
            <a:t>03</a:t>
          </a:r>
          <a:endParaRPr lang="en-US" dirty="0"/>
        </a:p>
      </dgm:t>
    </dgm:pt>
    <dgm:pt modelId="{C7D8C502-1914-4907-BC5D-8E767B0C000C}">
      <dgm:prSet/>
      <dgm:spPr/>
      <dgm:t>
        <a:bodyPr/>
        <a:lstStyle/>
        <a:p>
          <a:r>
            <a:rPr lang="en-US" dirty="0"/>
            <a:t>You will need to know household income </a:t>
          </a:r>
          <a:r>
            <a:rPr lang="en-US" dirty="0" err="1"/>
            <a:t>etc</a:t>
          </a:r>
          <a:endParaRPr lang="en-US" dirty="0"/>
        </a:p>
      </dgm:t>
    </dgm:pt>
    <dgm:pt modelId="{4C675EA6-E533-4217-A62D-D38C55472781}" type="parTrans" cxnId="{A28D3A68-1790-4D16-8E5E-96B16FD3A3E3}">
      <dgm:prSet/>
      <dgm:spPr/>
      <dgm:t>
        <a:bodyPr/>
        <a:lstStyle/>
        <a:p>
          <a:endParaRPr lang="en-US" sz="2400"/>
        </a:p>
      </dgm:t>
    </dgm:pt>
    <dgm:pt modelId="{FA078817-268A-4525-B63A-5CD6D2AEECB4}" type="sibTrans" cxnId="{A28D3A68-1790-4D16-8E5E-96B16FD3A3E3}">
      <dgm:prSet phldrT="04" phldr="0"/>
      <dgm:spPr/>
      <dgm:t>
        <a:bodyPr/>
        <a:lstStyle/>
        <a:p>
          <a:r>
            <a:rPr lang="en-US"/>
            <a:t>04</a:t>
          </a:r>
          <a:endParaRPr lang="en-US" dirty="0"/>
        </a:p>
      </dgm:t>
    </dgm:pt>
    <dgm:pt modelId="{065D253A-3ABF-AC45-9948-B80F42222CD1}">
      <dgm:prSet/>
      <dgm:spPr/>
      <dgm:t>
        <a:bodyPr/>
        <a:lstStyle/>
        <a:p>
          <a:r>
            <a:rPr lang="en-GB" dirty="0"/>
            <a:t>Usually opens in April</a:t>
          </a:r>
        </a:p>
      </dgm:t>
    </dgm:pt>
    <dgm:pt modelId="{295258C3-9168-E74D-B985-B30E8C9B8CD1}" type="parTrans" cxnId="{93E9134C-D767-194B-814D-9A526E049A25}">
      <dgm:prSet/>
      <dgm:spPr/>
      <dgm:t>
        <a:bodyPr/>
        <a:lstStyle/>
        <a:p>
          <a:endParaRPr lang="en-US"/>
        </a:p>
      </dgm:t>
    </dgm:pt>
    <dgm:pt modelId="{B73E516B-057C-AF4C-9FFF-0C17B193E4DC}" type="sibTrans" cxnId="{93E9134C-D767-194B-814D-9A526E049A25}">
      <dgm:prSet phldrT="01" phldr="0"/>
      <dgm:spPr/>
      <dgm:t>
        <a:bodyPr/>
        <a:lstStyle/>
        <a:p>
          <a:r>
            <a:rPr lang="en-US"/>
            <a:t>01</a:t>
          </a:r>
          <a:endParaRPr lang="en-US" dirty="0"/>
        </a:p>
      </dgm:t>
    </dgm:pt>
    <dgm:pt modelId="{FBC44568-AA8E-3947-A399-9D895F91CF9B}" type="pres">
      <dgm:prSet presAssocID="{4F5233C8-EBF8-4247-BB6B-FF2809B60170}" presName="Name0" presStyleCnt="0">
        <dgm:presLayoutVars>
          <dgm:animLvl val="lvl"/>
          <dgm:resizeHandles val="exact"/>
        </dgm:presLayoutVars>
      </dgm:prSet>
      <dgm:spPr/>
    </dgm:pt>
    <dgm:pt modelId="{449ABD67-D018-C443-A9C7-BFCDFFBF8F75}" type="pres">
      <dgm:prSet presAssocID="{065D253A-3ABF-AC45-9948-B80F42222CD1}" presName="compositeNode" presStyleCnt="0">
        <dgm:presLayoutVars>
          <dgm:bulletEnabled val="1"/>
        </dgm:presLayoutVars>
      </dgm:prSet>
      <dgm:spPr/>
    </dgm:pt>
    <dgm:pt modelId="{4BA893D6-8B0F-BC4C-A109-4066D49EB8D1}" type="pres">
      <dgm:prSet presAssocID="{065D253A-3ABF-AC45-9948-B80F42222CD1}" presName="bgRect" presStyleLbl="alignNode1" presStyleIdx="0" presStyleCnt="4" custScaleY="110129"/>
      <dgm:spPr/>
    </dgm:pt>
    <dgm:pt modelId="{730D6A7C-8B6C-8A4E-A069-69E42366A094}" type="pres">
      <dgm:prSet presAssocID="{B73E516B-057C-AF4C-9FFF-0C17B193E4DC}" presName="sibTransNodeRect" presStyleLbl="alignNode1" presStyleIdx="0" presStyleCnt="4" custScaleX="90909" custScaleY="90909">
        <dgm:presLayoutVars>
          <dgm:chMax val="0"/>
          <dgm:bulletEnabled val="1"/>
        </dgm:presLayoutVars>
      </dgm:prSet>
      <dgm:spPr/>
    </dgm:pt>
    <dgm:pt modelId="{05501DED-A8D1-024A-94D9-315468848C4B}" type="pres">
      <dgm:prSet presAssocID="{065D253A-3ABF-AC45-9948-B80F42222CD1}" presName="nodeRect" presStyleLbl="alignNode1" presStyleIdx="0" presStyleCnt="4">
        <dgm:presLayoutVars>
          <dgm:bulletEnabled val="1"/>
        </dgm:presLayoutVars>
      </dgm:prSet>
      <dgm:spPr/>
    </dgm:pt>
    <dgm:pt modelId="{C0B3DB7B-6E50-7E48-AF75-62DB98AA7DF4}" type="pres">
      <dgm:prSet presAssocID="{B73E516B-057C-AF4C-9FFF-0C17B193E4DC}" presName="sibTrans" presStyleCnt="0"/>
      <dgm:spPr/>
    </dgm:pt>
    <dgm:pt modelId="{AB06781C-C79A-114C-92D3-195A0EDD0350}" type="pres">
      <dgm:prSet presAssocID="{26E42598-97EC-40D4-B4CB-540B9DF8D368}" presName="compositeNode" presStyleCnt="0">
        <dgm:presLayoutVars>
          <dgm:bulletEnabled val="1"/>
        </dgm:presLayoutVars>
      </dgm:prSet>
      <dgm:spPr/>
    </dgm:pt>
    <dgm:pt modelId="{629E0E9A-90FA-5447-B51D-80A1EDEBF9F0}" type="pres">
      <dgm:prSet presAssocID="{26E42598-97EC-40D4-B4CB-540B9DF8D368}" presName="bgRect" presStyleLbl="alignNode1" presStyleIdx="1" presStyleCnt="4" custScaleY="110129"/>
      <dgm:spPr/>
    </dgm:pt>
    <dgm:pt modelId="{681D6E25-03FB-1E43-935F-5EDBD21B970D}" type="pres">
      <dgm:prSet presAssocID="{5B29963C-F6C4-428D-BB42-19DA0AD00DD1}" presName="sibTransNodeRect" presStyleLbl="alignNode1" presStyleIdx="1" presStyleCnt="4" custScaleY="99912">
        <dgm:presLayoutVars>
          <dgm:chMax val="0"/>
          <dgm:bulletEnabled val="1"/>
        </dgm:presLayoutVars>
      </dgm:prSet>
      <dgm:spPr/>
    </dgm:pt>
    <dgm:pt modelId="{D0A09BAB-33D3-F54B-84DE-C7FE1BF9E843}" type="pres">
      <dgm:prSet presAssocID="{26E42598-97EC-40D4-B4CB-540B9DF8D368}" presName="nodeRect" presStyleLbl="alignNode1" presStyleIdx="1" presStyleCnt="4">
        <dgm:presLayoutVars>
          <dgm:bulletEnabled val="1"/>
        </dgm:presLayoutVars>
      </dgm:prSet>
      <dgm:spPr/>
    </dgm:pt>
    <dgm:pt modelId="{D8C9EF78-F7DC-BE4D-A30E-89ED069441C6}" type="pres">
      <dgm:prSet presAssocID="{5B29963C-F6C4-428D-BB42-19DA0AD00DD1}" presName="sibTrans" presStyleCnt="0"/>
      <dgm:spPr/>
    </dgm:pt>
    <dgm:pt modelId="{FCECC19C-D96C-6D43-B038-39DBA477C77A}" type="pres">
      <dgm:prSet presAssocID="{C6D1D384-E711-4477-86DC-FFE61CDFF07F}" presName="compositeNode" presStyleCnt="0">
        <dgm:presLayoutVars>
          <dgm:bulletEnabled val="1"/>
        </dgm:presLayoutVars>
      </dgm:prSet>
      <dgm:spPr/>
    </dgm:pt>
    <dgm:pt modelId="{5E17B6A5-B2ED-B045-8615-2BF2A5B2BCBC}" type="pres">
      <dgm:prSet presAssocID="{C6D1D384-E711-4477-86DC-FFE61CDFF07F}" presName="bgRect" presStyleLbl="alignNode1" presStyleIdx="2" presStyleCnt="4" custScaleY="110129"/>
      <dgm:spPr/>
    </dgm:pt>
    <dgm:pt modelId="{E78BA05C-C4BA-AB49-83AD-BB50DBBEFC38}" type="pres">
      <dgm:prSet presAssocID="{6953F9BC-06A0-4D14-83D4-04B8BDC52EF4}" presName="sibTransNodeRect" presStyleLbl="alignNode1" presStyleIdx="2" presStyleCnt="4">
        <dgm:presLayoutVars>
          <dgm:chMax val="0"/>
          <dgm:bulletEnabled val="1"/>
        </dgm:presLayoutVars>
      </dgm:prSet>
      <dgm:spPr/>
    </dgm:pt>
    <dgm:pt modelId="{FAFC764B-70D0-EA4A-AF7E-09DB84CDB12E}" type="pres">
      <dgm:prSet presAssocID="{C6D1D384-E711-4477-86DC-FFE61CDFF07F}" presName="nodeRect" presStyleLbl="alignNode1" presStyleIdx="2" presStyleCnt="4">
        <dgm:presLayoutVars>
          <dgm:bulletEnabled val="1"/>
        </dgm:presLayoutVars>
      </dgm:prSet>
      <dgm:spPr/>
    </dgm:pt>
    <dgm:pt modelId="{0879EC26-88AD-E744-9DC7-0CC833AA4AA3}" type="pres">
      <dgm:prSet presAssocID="{6953F9BC-06A0-4D14-83D4-04B8BDC52EF4}" presName="sibTrans" presStyleCnt="0"/>
      <dgm:spPr/>
    </dgm:pt>
    <dgm:pt modelId="{B3C16A64-069D-1A49-874F-D5139E1BF153}" type="pres">
      <dgm:prSet presAssocID="{C7D8C502-1914-4907-BC5D-8E767B0C000C}" presName="compositeNode" presStyleCnt="0">
        <dgm:presLayoutVars>
          <dgm:bulletEnabled val="1"/>
        </dgm:presLayoutVars>
      </dgm:prSet>
      <dgm:spPr/>
    </dgm:pt>
    <dgm:pt modelId="{E6EB1005-7876-3E44-A139-274CCA2D5975}" type="pres">
      <dgm:prSet presAssocID="{C7D8C502-1914-4907-BC5D-8E767B0C000C}" presName="bgRect" presStyleLbl="alignNode1" presStyleIdx="3" presStyleCnt="4" custScaleY="110129"/>
      <dgm:spPr/>
    </dgm:pt>
    <dgm:pt modelId="{2E07C8AC-94CD-254B-A683-E6D172DDD1D8}" type="pres">
      <dgm:prSet presAssocID="{FA078817-268A-4525-B63A-5CD6D2AEECB4}" presName="sibTransNodeRect" presStyleLbl="alignNode1" presStyleIdx="3" presStyleCnt="4">
        <dgm:presLayoutVars>
          <dgm:chMax val="0"/>
          <dgm:bulletEnabled val="1"/>
        </dgm:presLayoutVars>
      </dgm:prSet>
      <dgm:spPr/>
    </dgm:pt>
    <dgm:pt modelId="{DDDEAD46-390F-DA4A-8CDD-A0AA1990B014}" type="pres">
      <dgm:prSet presAssocID="{C7D8C502-1914-4907-BC5D-8E767B0C000C}" presName="nodeRect" presStyleLbl="alignNode1" presStyleIdx="3" presStyleCnt="4">
        <dgm:presLayoutVars>
          <dgm:bulletEnabled val="1"/>
        </dgm:presLayoutVars>
      </dgm:prSet>
      <dgm:spPr/>
    </dgm:pt>
  </dgm:ptLst>
  <dgm:cxnLst>
    <dgm:cxn modelId="{8AE0CF09-E091-3743-8172-F71B96594CC4}" type="presOf" srcId="{4F5233C8-EBF8-4247-BB6B-FF2809B60170}" destId="{FBC44568-AA8E-3947-A399-9D895F91CF9B}" srcOrd="0" destOrd="0" presId="urn:microsoft.com/office/officeart/2016/7/layout/LinearBlockProcessNumbered"/>
    <dgm:cxn modelId="{68BFC414-CAFA-E44E-8AD4-2ED7871C6E88}" type="presOf" srcId="{C6D1D384-E711-4477-86DC-FFE61CDFF07F}" destId="{FAFC764B-70D0-EA4A-AF7E-09DB84CDB12E}" srcOrd="1" destOrd="0" presId="urn:microsoft.com/office/officeart/2016/7/layout/LinearBlockProcessNumbered"/>
    <dgm:cxn modelId="{34206E22-55ED-B849-8E83-FFF4B98B6F78}" type="presOf" srcId="{065D253A-3ABF-AC45-9948-B80F42222CD1}" destId="{4BA893D6-8B0F-BC4C-A109-4066D49EB8D1}" srcOrd="0" destOrd="0" presId="urn:microsoft.com/office/officeart/2016/7/layout/LinearBlockProcessNumbered"/>
    <dgm:cxn modelId="{F1D4BD28-8BFE-0B49-8C8E-A74EC7FCAF0F}" type="presOf" srcId="{C6D1D384-E711-4477-86DC-FFE61CDFF07F}" destId="{5E17B6A5-B2ED-B045-8615-2BF2A5B2BCBC}" srcOrd="0" destOrd="0" presId="urn:microsoft.com/office/officeart/2016/7/layout/LinearBlockProcessNumbered"/>
    <dgm:cxn modelId="{D16A1934-8C5B-9A4D-94F7-56E890AD0158}" type="presOf" srcId="{C7D8C502-1914-4907-BC5D-8E767B0C000C}" destId="{DDDEAD46-390F-DA4A-8CDD-A0AA1990B014}" srcOrd="1" destOrd="0" presId="urn:microsoft.com/office/officeart/2016/7/layout/LinearBlockProcessNumbered"/>
    <dgm:cxn modelId="{B620CF3B-6F47-B64C-B810-86284B730607}" type="presOf" srcId="{065D253A-3ABF-AC45-9948-B80F42222CD1}" destId="{05501DED-A8D1-024A-94D9-315468848C4B}" srcOrd="1" destOrd="0" presId="urn:microsoft.com/office/officeart/2016/7/layout/LinearBlockProcessNumbered"/>
    <dgm:cxn modelId="{2F08133F-42FB-4A26-AC14-F646B47AD627}" srcId="{4F5233C8-EBF8-4247-BB6B-FF2809B60170}" destId="{26E42598-97EC-40D4-B4CB-540B9DF8D368}" srcOrd="1" destOrd="0" parTransId="{240DCA57-930D-4804-9EF1-4567C61DEEED}" sibTransId="{5B29963C-F6C4-428D-BB42-19DA0AD00DD1}"/>
    <dgm:cxn modelId="{C163AD60-8A94-D540-83F4-F531C7F4A72C}" type="presOf" srcId="{26E42598-97EC-40D4-B4CB-540B9DF8D368}" destId="{D0A09BAB-33D3-F54B-84DE-C7FE1BF9E843}" srcOrd="1" destOrd="0" presId="urn:microsoft.com/office/officeart/2016/7/layout/LinearBlockProcessNumbered"/>
    <dgm:cxn modelId="{A28D3A68-1790-4D16-8E5E-96B16FD3A3E3}" srcId="{4F5233C8-EBF8-4247-BB6B-FF2809B60170}" destId="{C7D8C502-1914-4907-BC5D-8E767B0C000C}" srcOrd="3" destOrd="0" parTransId="{4C675EA6-E533-4217-A62D-D38C55472781}" sibTransId="{FA078817-268A-4525-B63A-5CD6D2AEECB4}"/>
    <dgm:cxn modelId="{93E9134C-D767-194B-814D-9A526E049A25}" srcId="{4F5233C8-EBF8-4247-BB6B-FF2809B60170}" destId="{065D253A-3ABF-AC45-9948-B80F42222CD1}" srcOrd="0" destOrd="0" parTransId="{295258C3-9168-E74D-B985-B30E8C9B8CD1}" sibTransId="{B73E516B-057C-AF4C-9FFF-0C17B193E4DC}"/>
    <dgm:cxn modelId="{5FF6B358-277C-CD4A-9B4A-F5852898D806}" type="presOf" srcId="{6953F9BC-06A0-4D14-83D4-04B8BDC52EF4}" destId="{E78BA05C-C4BA-AB49-83AD-BB50DBBEFC38}" srcOrd="0" destOrd="0" presId="urn:microsoft.com/office/officeart/2016/7/layout/LinearBlockProcessNumbered"/>
    <dgm:cxn modelId="{5B28CC98-01B3-4212-BAB1-5C61F773CB33}" srcId="{4F5233C8-EBF8-4247-BB6B-FF2809B60170}" destId="{C6D1D384-E711-4477-86DC-FFE61CDFF07F}" srcOrd="2" destOrd="0" parTransId="{AF5824BD-CCDB-4365-8470-82E445D80A31}" sibTransId="{6953F9BC-06A0-4D14-83D4-04B8BDC52EF4}"/>
    <dgm:cxn modelId="{20DA0AAE-18AD-9A46-A5C1-EE5FD211C8DB}" type="presOf" srcId="{5B29963C-F6C4-428D-BB42-19DA0AD00DD1}" destId="{681D6E25-03FB-1E43-935F-5EDBD21B970D}" srcOrd="0" destOrd="0" presId="urn:microsoft.com/office/officeart/2016/7/layout/LinearBlockProcessNumbered"/>
    <dgm:cxn modelId="{FC6BD7B0-B167-0E48-A7CA-40A7B5EC7B19}" type="presOf" srcId="{B73E516B-057C-AF4C-9FFF-0C17B193E4DC}" destId="{730D6A7C-8B6C-8A4E-A069-69E42366A094}" srcOrd="0" destOrd="0" presId="urn:microsoft.com/office/officeart/2016/7/layout/LinearBlockProcessNumbered"/>
    <dgm:cxn modelId="{6E09D9C8-4230-6C45-9A3B-6170CC07CCC9}" type="presOf" srcId="{FA078817-268A-4525-B63A-5CD6D2AEECB4}" destId="{2E07C8AC-94CD-254B-A683-E6D172DDD1D8}" srcOrd="0" destOrd="0" presId="urn:microsoft.com/office/officeart/2016/7/layout/LinearBlockProcessNumbered"/>
    <dgm:cxn modelId="{962C17E0-27A3-B149-8FCD-765B7392994D}" type="presOf" srcId="{26E42598-97EC-40D4-B4CB-540B9DF8D368}" destId="{629E0E9A-90FA-5447-B51D-80A1EDEBF9F0}" srcOrd="0" destOrd="0" presId="urn:microsoft.com/office/officeart/2016/7/layout/LinearBlockProcessNumbered"/>
    <dgm:cxn modelId="{67E293F5-5CED-C046-8004-7D3E5EF0F2D6}" type="presOf" srcId="{C7D8C502-1914-4907-BC5D-8E767B0C000C}" destId="{E6EB1005-7876-3E44-A139-274CCA2D5975}" srcOrd="0" destOrd="0" presId="urn:microsoft.com/office/officeart/2016/7/layout/LinearBlockProcessNumbered"/>
    <dgm:cxn modelId="{99E81B46-746E-EE4E-9876-04B7E5A9B2C0}" type="presParOf" srcId="{FBC44568-AA8E-3947-A399-9D895F91CF9B}" destId="{449ABD67-D018-C443-A9C7-BFCDFFBF8F75}" srcOrd="0" destOrd="0" presId="urn:microsoft.com/office/officeart/2016/7/layout/LinearBlockProcessNumbered"/>
    <dgm:cxn modelId="{11F1B94B-A134-3840-A098-66D41ACCE526}" type="presParOf" srcId="{449ABD67-D018-C443-A9C7-BFCDFFBF8F75}" destId="{4BA893D6-8B0F-BC4C-A109-4066D49EB8D1}" srcOrd="0" destOrd="0" presId="urn:microsoft.com/office/officeart/2016/7/layout/LinearBlockProcessNumbered"/>
    <dgm:cxn modelId="{A76AED92-30D2-1D48-8DB8-A9521E98AFFD}" type="presParOf" srcId="{449ABD67-D018-C443-A9C7-BFCDFFBF8F75}" destId="{730D6A7C-8B6C-8A4E-A069-69E42366A094}" srcOrd="1" destOrd="0" presId="urn:microsoft.com/office/officeart/2016/7/layout/LinearBlockProcessNumbered"/>
    <dgm:cxn modelId="{EF080B00-938F-CE49-921D-200A91EA915D}" type="presParOf" srcId="{449ABD67-D018-C443-A9C7-BFCDFFBF8F75}" destId="{05501DED-A8D1-024A-94D9-315468848C4B}" srcOrd="2" destOrd="0" presId="urn:microsoft.com/office/officeart/2016/7/layout/LinearBlockProcessNumbered"/>
    <dgm:cxn modelId="{75B9C7FB-D03C-554D-BAC9-A53E6BB678B5}" type="presParOf" srcId="{FBC44568-AA8E-3947-A399-9D895F91CF9B}" destId="{C0B3DB7B-6E50-7E48-AF75-62DB98AA7DF4}" srcOrd="1" destOrd="0" presId="urn:microsoft.com/office/officeart/2016/7/layout/LinearBlockProcessNumbered"/>
    <dgm:cxn modelId="{51841F08-B5CA-7446-B514-C61DEC4303D0}" type="presParOf" srcId="{FBC44568-AA8E-3947-A399-9D895F91CF9B}" destId="{AB06781C-C79A-114C-92D3-195A0EDD0350}" srcOrd="2" destOrd="0" presId="urn:microsoft.com/office/officeart/2016/7/layout/LinearBlockProcessNumbered"/>
    <dgm:cxn modelId="{409EF68A-85A5-B849-A4A9-C811C82CBD9D}" type="presParOf" srcId="{AB06781C-C79A-114C-92D3-195A0EDD0350}" destId="{629E0E9A-90FA-5447-B51D-80A1EDEBF9F0}" srcOrd="0" destOrd="0" presId="urn:microsoft.com/office/officeart/2016/7/layout/LinearBlockProcessNumbered"/>
    <dgm:cxn modelId="{323AA723-1B12-0345-97BB-5CD1EA8CEC08}" type="presParOf" srcId="{AB06781C-C79A-114C-92D3-195A0EDD0350}" destId="{681D6E25-03FB-1E43-935F-5EDBD21B970D}" srcOrd="1" destOrd="0" presId="urn:microsoft.com/office/officeart/2016/7/layout/LinearBlockProcessNumbered"/>
    <dgm:cxn modelId="{4B6F6389-9DA3-E747-8CAE-4635F7FC6391}" type="presParOf" srcId="{AB06781C-C79A-114C-92D3-195A0EDD0350}" destId="{D0A09BAB-33D3-F54B-84DE-C7FE1BF9E843}" srcOrd="2" destOrd="0" presId="urn:microsoft.com/office/officeart/2016/7/layout/LinearBlockProcessNumbered"/>
    <dgm:cxn modelId="{ACDC998F-5965-6649-9BB1-5FB1272A8E76}" type="presParOf" srcId="{FBC44568-AA8E-3947-A399-9D895F91CF9B}" destId="{D8C9EF78-F7DC-BE4D-A30E-89ED069441C6}" srcOrd="3" destOrd="0" presId="urn:microsoft.com/office/officeart/2016/7/layout/LinearBlockProcessNumbered"/>
    <dgm:cxn modelId="{FD03BCD8-020B-ED42-BF41-42B5B188B5EF}" type="presParOf" srcId="{FBC44568-AA8E-3947-A399-9D895F91CF9B}" destId="{FCECC19C-D96C-6D43-B038-39DBA477C77A}" srcOrd="4" destOrd="0" presId="urn:microsoft.com/office/officeart/2016/7/layout/LinearBlockProcessNumbered"/>
    <dgm:cxn modelId="{63773D2D-8ECA-A548-938F-28A12CC253B2}" type="presParOf" srcId="{FCECC19C-D96C-6D43-B038-39DBA477C77A}" destId="{5E17B6A5-B2ED-B045-8615-2BF2A5B2BCBC}" srcOrd="0" destOrd="0" presId="urn:microsoft.com/office/officeart/2016/7/layout/LinearBlockProcessNumbered"/>
    <dgm:cxn modelId="{38D54F0E-78D8-8C4B-9D6A-1F0CDD1A9006}" type="presParOf" srcId="{FCECC19C-D96C-6D43-B038-39DBA477C77A}" destId="{E78BA05C-C4BA-AB49-83AD-BB50DBBEFC38}" srcOrd="1" destOrd="0" presId="urn:microsoft.com/office/officeart/2016/7/layout/LinearBlockProcessNumbered"/>
    <dgm:cxn modelId="{0C1E591D-E840-C645-A1D8-4FC59006F21E}" type="presParOf" srcId="{FCECC19C-D96C-6D43-B038-39DBA477C77A}" destId="{FAFC764B-70D0-EA4A-AF7E-09DB84CDB12E}" srcOrd="2" destOrd="0" presId="urn:microsoft.com/office/officeart/2016/7/layout/LinearBlockProcessNumbered"/>
    <dgm:cxn modelId="{D6F08258-3BA1-6D49-81BB-75F7CFC5FE00}" type="presParOf" srcId="{FBC44568-AA8E-3947-A399-9D895F91CF9B}" destId="{0879EC26-88AD-E744-9DC7-0CC833AA4AA3}" srcOrd="5" destOrd="0" presId="urn:microsoft.com/office/officeart/2016/7/layout/LinearBlockProcessNumbered"/>
    <dgm:cxn modelId="{86E795BB-96EC-0D4D-BB62-CEF125C47D7D}" type="presParOf" srcId="{FBC44568-AA8E-3947-A399-9D895F91CF9B}" destId="{B3C16A64-069D-1A49-874F-D5139E1BF153}" srcOrd="6" destOrd="0" presId="urn:microsoft.com/office/officeart/2016/7/layout/LinearBlockProcessNumbered"/>
    <dgm:cxn modelId="{0DA36BB7-A11A-A340-8366-AC81F518BEDE}" type="presParOf" srcId="{B3C16A64-069D-1A49-874F-D5139E1BF153}" destId="{E6EB1005-7876-3E44-A139-274CCA2D5975}" srcOrd="0" destOrd="0" presId="urn:microsoft.com/office/officeart/2016/7/layout/LinearBlockProcessNumbered"/>
    <dgm:cxn modelId="{646C891C-D65C-8D4C-AF97-037A851FE8B2}" type="presParOf" srcId="{B3C16A64-069D-1A49-874F-D5139E1BF153}" destId="{2E07C8AC-94CD-254B-A683-E6D172DDD1D8}" srcOrd="1" destOrd="0" presId="urn:microsoft.com/office/officeart/2016/7/layout/LinearBlockProcessNumbered"/>
    <dgm:cxn modelId="{A738252C-7C2F-C046-81DB-6F0E7CF7FFAD}" type="presParOf" srcId="{B3C16A64-069D-1A49-874F-D5139E1BF153}" destId="{DDDEAD46-390F-DA4A-8CDD-A0AA1990B014}"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E14E9E-55CB-40B1-A6FA-915AAB40B142}" type="doc">
      <dgm:prSet loTypeId="urn:microsoft.com/office/officeart/2005/8/layout/venn3" loCatId="list" qsTypeId="urn:microsoft.com/office/officeart/2005/8/quickstyle/simple4" qsCatId="simple" csTypeId="urn:microsoft.com/office/officeart/2005/8/colors/colorful2" csCatId="colorful" phldr="1"/>
      <dgm:spPr/>
      <dgm:t>
        <a:bodyPr/>
        <a:lstStyle/>
        <a:p>
          <a:endParaRPr lang="en-US"/>
        </a:p>
      </dgm:t>
    </dgm:pt>
    <dgm:pt modelId="{EC7AF39C-01E7-4DB6-B108-C3B76F656064}">
      <dgm:prSet/>
      <dgm:spPr/>
      <dgm:t>
        <a:bodyPr/>
        <a:lstStyle/>
        <a:p>
          <a:r>
            <a:rPr lang="en-US" dirty="0"/>
            <a:t>There are no national / set deadlines!</a:t>
          </a:r>
        </a:p>
      </dgm:t>
    </dgm:pt>
    <dgm:pt modelId="{F216348E-080E-4FEC-9AC1-87F475730186}" type="parTrans" cxnId="{4733CF82-7699-477C-A012-89195EC25336}">
      <dgm:prSet/>
      <dgm:spPr/>
      <dgm:t>
        <a:bodyPr/>
        <a:lstStyle/>
        <a:p>
          <a:endParaRPr lang="en-US"/>
        </a:p>
      </dgm:t>
    </dgm:pt>
    <dgm:pt modelId="{F75F1AA0-1175-4168-B184-2795DA2AD26D}" type="sibTrans" cxnId="{4733CF82-7699-477C-A012-89195EC25336}">
      <dgm:prSet/>
      <dgm:spPr/>
      <dgm:t>
        <a:bodyPr/>
        <a:lstStyle/>
        <a:p>
          <a:endParaRPr lang="en-US"/>
        </a:p>
      </dgm:t>
    </dgm:pt>
    <dgm:pt modelId="{1E4FFEFF-0AAC-4CE1-87E8-224A7376517C}">
      <dgm:prSet/>
      <dgm:spPr/>
      <dgm:t>
        <a:bodyPr/>
        <a:lstStyle/>
        <a:p>
          <a:r>
            <a:rPr lang="en-US" dirty="0"/>
            <a:t>Check social media</a:t>
          </a:r>
        </a:p>
      </dgm:t>
    </dgm:pt>
    <dgm:pt modelId="{B9311D39-A7C9-4212-844B-ED19FEB1D3DF}" type="parTrans" cxnId="{F07946EE-7B17-4EEA-A92A-DA7E1A26D8D5}">
      <dgm:prSet/>
      <dgm:spPr/>
      <dgm:t>
        <a:bodyPr/>
        <a:lstStyle/>
        <a:p>
          <a:endParaRPr lang="en-US"/>
        </a:p>
      </dgm:t>
    </dgm:pt>
    <dgm:pt modelId="{493C0FFF-2C12-4AED-9B4B-D82FEEF9411D}" type="sibTrans" cxnId="{F07946EE-7B17-4EEA-A92A-DA7E1A26D8D5}">
      <dgm:prSet/>
      <dgm:spPr/>
      <dgm:t>
        <a:bodyPr/>
        <a:lstStyle/>
        <a:p>
          <a:endParaRPr lang="en-US"/>
        </a:p>
      </dgm:t>
    </dgm:pt>
    <dgm:pt modelId="{8346A256-F532-4CA3-91CE-712DB27C9203}">
      <dgm:prSet/>
      <dgm:spPr/>
      <dgm:t>
        <a:bodyPr/>
        <a:lstStyle/>
        <a:p>
          <a:r>
            <a:rPr lang="en-US" dirty="0"/>
            <a:t>Careers newsletter</a:t>
          </a:r>
        </a:p>
      </dgm:t>
    </dgm:pt>
    <dgm:pt modelId="{E0A08422-31ED-49A2-B5AB-1323A6591329}" type="parTrans" cxnId="{9CB2BF03-D7D1-45E6-B1AC-571B0E666182}">
      <dgm:prSet/>
      <dgm:spPr/>
      <dgm:t>
        <a:bodyPr/>
        <a:lstStyle/>
        <a:p>
          <a:endParaRPr lang="en-US"/>
        </a:p>
      </dgm:t>
    </dgm:pt>
    <dgm:pt modelId="{D8F2AE9B-9A01-4D33-8C1B-60203838DA81}" type="sibTrans" cxnId="{9CB2BF03-D7D1-45E6-B1AC-571B0E666182}">
      <dgm:prSet/>
      <dgm:spPr/>
      <dgm:t>
        <a:bodyPr/>
        <a:lstStyle/>
        <a:p>
          <a:endParaRPr lang="en-US"/>
        </a:p>
      </dgm:t>
    </dgm:pt>
    <dgm:pt modelId="{68D34E51-CC44-4819-92FF-422189CE0010}">
      <dgm:prSet/>
      <dgm:spPr/>
      <dgm:t>
        <a:bodyPr/>
        <a:lstStyle/>
        <a:p>
          <a:r>
            <a:rPr lang="en-US" dirty="0"/>
            <a:t>Amazing Apprenticeships Jan 17</a:t>
          </a:r>
          <a:r>
            <a:rPr lang="en-US" baseline="30000" dirty="0"/>
            <a:t>th</a:t>
          </a:r>
          <a:endParaRPr lang="en-US" dirty="0"/>
        </a:p>
      </dgm:t>
    </dgm:pt>
    <dgm:pt modelId="{43BAA02F-BBA7-45B8-8C92-AA1C4E93642C}" type="parTrans" cxnId="{69003176-830F-4692-B9BF-3510A9410606}">
      <dgm:prSet/>
      <dgm:spPr/>
    </dgm:pt>
    <dgm:pt modelId="{1402D5A7-E0F3-4A19-B92C-C2A0405D5E0F}" type="sibTrans" cxnId="{69003176-830F-4692-B9BF-3510A9410606}">
      <dgm:prSet/>
      <dgm:spPr/>
    </dgm:pt>
    <dgm:pt modelId="{02CF392C-6A8A-414E-AE8A-4C4A24F847C9}">
      <dgm:prSet/>
      <dgm:spPr/>
      <dgm:t>
        <a:bodyPr/>
        <a:lstStyle/>
        <a:p>
          <a:r>
            <a:rPr lang="en-US" dirty="0"/>
            <a:t>WIN – CVs and interviews – 7</a:t>
          </a:r>
          <a:r>
            <a:rPr lang="en-US" baseline="30000" dirty="0"/>
            <a:t>th</a:t>
          </a:r>
          <a:r>
            <a:rPr lang="en-US" dirty="0"/>
            <a:t> Feb</a:t>
          </a:r>
        </a:p>
      </dgm:t>
    </dgm:pt>
    <dgm:pt modelId="{BEE585E8-A41B-4981-B2F8-4F6D95498E71}" type="parTrans" cxnId="{26E05983-57BD-4F93-ABFF-1BC41B4E2585}">
      <dgm:prSet/>
      <dgm:spPr/>
    </dgm:pt>
    <dgm:pt modelId="{1ADE0ED4-3B0D-429D-A759-B7072886AE62}" type="sibTrans" cxnId="{26E05983-57BD-4F93-ABFF-1BC41B4E2585}">
      <dgm:prSet/>
      <dgm:spPr/>
    </dgm:pt>
    <dgm:pt modelId="{8F1391B6-A960-0447-A085-1C728A39C4CE}" type="pres">
      <dgm:prSet presAssocID="{80E14E9E-55CB-40B1-A6FA-915AAB40B142}" presName="Name0" presStyleCnt="0">
        <dgm:presLayoutVars>
          <dgm:dir/>
          <dgm:resizeHandles val="exact"/>
        </dgm:presLayoutVars>
      </dgm:prSet>
      <dgm:spPr/>
    </dgm:pt>
    <dgm:pt modelId="{CDAA0553-BD0C-6747-9950-23B8DAD632DD}" type="pres">
      <dgm:prSet presAssocID="{EC7AF39C-01E7-4DB6-B108-C3B76F656064}" presName="Name5" presStyleLbl="vennNode1" presStyleIdx="0" presStyleCnt="5">
        <dgm:presLayoutVars>
          <dgm:bulletEnabled val="1"/>
        </dgm:presLayoutVars>
      </dgm:prSet>
      <dgm:spPr/>
    </dgm:pt>
    <dgm:pt modelId="{A180A252-943C-BA49-B461-65BCD85AFEFB}" type="pres">
      <dgm:prSet presAssocID="{F75F1AA0-1175-4168-B184-2795DA2AD26D}" presName="space" presStyleCnt="0"/>
      <dgm:spPr/>
    </dgm:pt>
    <dgm:pt modelId="{6DB64F11-17C2-6A40-A631-F5C726365C20}" type="pres">
      <dgm:prSet presAssocID="{1E4FFEFF-0AAC-4CE1-87E8-224A7376517C}" presName="Name5" presStyleLbl="vennNode1" presStyleIdx="1" presStyleCnt="5">
        <dgm:presLayoutVars>
          <dgm:bulletEnabled val="1"/>
        </dgm:presLayoutVars>
      </dgm:prSet>
      <dgm:spPr/>
    </dgm:pt>
    <dgm:pt modelId="{DD40229F-0CAD-964A-84E5-66944F517953}" type="pres">
      <dgm:prSet presAssocID="{493C0FFF-2C12-4AED-9B4B-D82FEEF9411D}" presName="space" presStyleCnt="0"/>
      <dgm:spPr/>
    </dgm:pt>
    <dgm:pt modelId="{1C571716-A69B-894C-BA28-15EC90C7EA49}" type="pres">
      <dgm:prSet presAssocID="{8346A256-F532-4CA3-91CE-712DB27C9203}" presName="Name5" presStyleLbl="vennNode1" presStyleIdx="2" presStyleCnt="5">
        <dgm:presLayoutVars>
          <dgm:bulletEnabled val="1"/>
        </dgm:presLayoutVars>
      </dgm:prSet>
      <dgm:spPr/>
    </dgm:pt>
    <dgm:pt modelId="{9EB0BD68-D499-B34C-BEDB-1F448564EE95}" type="pres">
      <dgm:prSet presAssocID="{D8F2AE9B-9A01-4D33-8C1B-60203838DA81}" presName="space" presStyleCnt="0"/>
      <dgm:spPr/>
    </dgm:pt>
    <dgm:pt modelId="{203D60D3-6974-49E4-8D6B-A082AEF29538}" type="pres">
      <dgm:prSet presAssocID="{68D34E51-CC44-4819-92FF-422189CE0010}" presName="Name5" presStyleLbl="vennNode1" presStyleIdx="3" presStyleCnt="5">
        <dgm:presLayoutVars>
          <dgm:bulletEnabled val="1"/>
        </dgm:presLayoutVars>
      </dgm:prSet>
      <dgm:spPr/>
    </dgm:pt>
    <dgm:pt modelId="{4851B154-0069-42A1-9D7C-CDC81D28DF50}" type="pres">
      <dgm:prSet presAssocID="{1402D5A7-E0F3-4A19-B92C-C2A0405D5E0F}" presName="space" presStyleCnt="0"/>
      <dgm:spPr/>
    </dgm:pt>
    <dgm:pt modelId="{DE41C820-18D7-4CD1-A0C4-8D45CB99E3B3}" type="pres">
      <dgm:prSet presAssocID="{02CF392C-6A8A-414E-AE8A-4C4A24F847C9}" presName="Name5" presStyleLbl="vennNode1" presStyleIdx="4" presStyleCnt="5">
        <dgm:presLayoutVars>
          <dgm:bulletEnabled val="1"/>
        </dgm:presLayoutVars>
      </dgm:prSet>
      <dgm:spPr/>
    </dgm:pt>
  </dgm:ptLst>
  <dgm:cxnLst>
    <dgm:cxn modelId="{9CB2BF03-D7D1-45E6-B1AC-571B0E666182}" srcId="{80E14E9E-55CB-40B1-A6FA-915AAB40B142}" destId="{8346A256-F532-4CA3-91CE-712DB27C9203}" srcOrd="2" destOrd="0" parTransId="{E0A08422-31ED-49A2-B5AB-1323A6591329}" sibTransId="{D8F2AE9B-9A01-4D33-8C1B-60203838DA81}"/>
    <dgm:cxn modelId="{24AF8B26-12D0-466D-BC15-6E8888A3229D}" type="presOf" srcId="{02CF392C-6A8A-414E-AE8A-4C4A24F847C9}" destId="{DE41C820-18D7-4CD1-A0C4-8D45CB99E3B3}" srcOrd="0" destOrd="0" presId="urn:microsoft.com/office/officeart/2005/8/layout/venn3"/>
    <dgm:cxn modelId="{3A39E46F-1D32-4F24-90F2-5D8A8E860EBB}" type="presOf" srcId="{68D34E51-CC44-4819-92FF-422189CE0010}" destId="{203D60D3-6974-49E4-8D6B-A082AEF29538}" srcOrd="0" destOrd="0" presId="urn:microsoft.com/office/officeart/2005/8/layout/venn3"/>
    <dgm:cxn modelId="{69003176-830F-4692-B9BF-3510A9410606}" srcId="{80E14E9E-55CB-40B1-A6FA-915AAB40B142}" destId="{68D34E51-CC44-4819-92FF-422189CE0010}" srcOrd="3" destOrd="0" parTransId="{43BAA02F-BBA7-45B8-8C92-AA1C4E93642C}" sibTransId="{1402D5A7-E0F3-4A19-B92C-C2A0405D5E0F}"/>
    <dgm:cxn modelId="{4733CF82-7699-477C-A012-89195EC25336}" srcId="{80E14E9E-55CB-40B1-A6FA-915AAB40B142}" destId="{EC7AF39C-01E7-4DB6-B108-C3B76F656064}" srcOrd="0" destOrd="0" parTransId="{F216348E-080E-4FEC-9AC1-87F475730186}" sibTransId="{F75F1AA0-1175-4168-B184-2795DA2AD26D}"/>
    <dgm:cxn modelId="{26E05983-57BD-4F93-ABFF-1BC41B4E2585}" srcId="{80E14E9E-55CB-40B1-A6FA-915AAB40B142}" destId="{02CF392C-6A8A-414E-AE8A-4C4A24F847C9}" srcOrd="4" destOrd="0" parTransId="{BEE585E8-A41B-4981-B2F8-4F6D95498E71}" sibTransId="{1ADE0ED4-3B0D-429D-A759-B7072886AE62}"/>
    <dgm:cxn modelId="{D6B534A0-5FE9-5140-9708-9D35C74EC3BA}" type="presOf" srcId="{1E4FFEFF-0AAC-4CE1-87E8-224A7376517C}" destId="{6DB64F11-17C2-6A40-A631-F5C726365C20}" srcOrd="0" destOrd="0" presId="urn:microsoft.com/office/officeart/2005/8/layout/venn3"/>
    <dgm:cxn modelId="{D74852A6-20B0-114D-9667-4FCDADE09230}" type="presOf" srcId="{EC7AF39C-01E7-4DB6-B108-C3B76F656064}" destId="{CDAA0553-BD0C-6747-9950-23B8DAD632DD}" srcOrd="0" destOrd="0" presId="urn:microsoft.com/office/officeart/2005/8/layout/venn3"/>
    <dgm:cxn modelId="{9A61F9DE-EAF9-D548-BC3C-97F16A5FBDE5}" type="presOf" srcId="{80E14E9E-55CB-40B1-A6FA-915AAB40B142}" destId="{8F1391B6-A960-0447-A085-1C728A39C4CE}" srcOrd="0" destOrd="0" presId="urn:microsoft.com/office/officeart/2005/8/layout/venn3"/>
    <dgm:cxn modelId="{EFB449ED-028A-1049-B067-4484F1600A88}" type="presOf" srcId="{8346A256-F532-4CA3-91CE-712DB27C9203}" destId="{1C571716-A69B-894C-BA28-15EC90C7EA49}" srcOrd="0" destOrd="0" presId="urn:microsoft.com/office/officeart/2005/8/layout/venn3"/>
    <dgm:cxn modelId="{F07946EE-7B17-4EEA-A92A-DA7E1A26D8D5}" srcId="{80E14E9E-55CB-40B1-A6FA-915AAB40B142}" destId="{1E4FFEFF-0AAC-4CE1-87E8-224A7376517C}" srcOrd="1" destOrd="0" parTransId="{B9311D39-A7C9-4212-844B-ED19FEB1D3DF}" sibTransId="{493C0FFF-2C12-4AED-9B4B-D82FEEF9411D}"/>
    <dgm:cxn modelId="{8C4621B4-3EF7-E04F-8CAE-BC8F6BD15F8D}" type="presParOf" srcId="{8F1391B6-A960-0447-A085-1C728A39C4CE}" destId="{CDAA0553-BD0C-6747-9950-23B8DAD632DD}" srcOrd="0" destOrd="0" presId="urn:microsoft.com/office/officeart/2005/8/layout/venn3"/>
    <dgm:cxn modelId="{45E1B626-DEA2-F74E-BF79-9A404EA7B9B2}" type="presParOf" srcId="{8F1391B6-A960-0447-A085-1C728A39C4CE}" destId="{A180A252-943C-BA49-B461-65BCD85AFEFB}" srcOrd="1" destOrd="0" presId="urn:microsoft.com/office/officeart/2005/8/layout/venn3"/>
    <dgm:cxn modelId="{82EDB356-022D-9B41-8BEE-A56445822CE0}" type="presParOf" srcId="{8F1391B6-A960-0447-A085-1C728A39C4CE}" destId="{6DB64F11-17C2-6A40-A631-F5C726365C20}" srcOrd="2" destOrd="0" presId="urn:microsoft.com/office/officeart/2005/8/layout/venn3"/>
    <dgm:cxn modelId="{CCF690A6-652A-4A45-8576-510142DCD943}" type="presParOf" srcId="{8F1391B6-A960-0447-A085-1C728A39C4CE}" destId="{DD40229F-0CAD-964A-84E5-66944F517953}" srcOrd="3" destOrd="0" presId="urn:microsoft.com/office/officeart/2005/8/layout/venn3"/>
    <dgm:cxn modelId="{22E2262D-744A-5443-B11E-ABEF74599445}" type="presParOf" srcId="{8F1391B6-A960-0447-A085-1C728A39C4CE}" destId="{1C571716-A69B-894C-BA28-15EC90C7EA49}" srcOrd="4" destOrd="0" presId="urn:microsoft.com/office/officeart/2005/8/layout/venn3"/>
    <dgm:cxn modelId="{CD78CB89-2F3E-144D-8FF1-FBB5639E5F11}" type="presParOf" srcId="{8F1391B6-A960-0447-A085-1C728A39C4CE}" destId="{9EB0BD68-D499-B34C-BEDB-1F448564EE95}" srcOrd="5" destOrd="0" presId="urn:microsoft.com/office/officeart/2005/8/layout/venn3"/>
    <dgm:cxn modelId="{1D91B7A9-A73D-4824-9920-7E0E0F1E1B2D}" type="presParOf" srcId="{8F1391B6-A960-0447-A085-1C728A39C4CE}" destId="{203D60D3-6974-49E4-8D6B-A082AEF29538}" srcOrd="6" destOrd="0" presId="urn:microsoft.com/office/officeart/2005/8/layout/venn3"/>
    <dgm:cxn modelId="{E54012D7-EF20-47A6-9C74-EC793479DDDD}" type="presParOf" srcId="{8F1391B6-A960-0447-A085-1C728A39C4CE}" destId="{4851B154-0069-42A1-9D7C-CDC81D28DF50}" srcOrd="7" destOrd="0" presId="urn:microsoft.com/office/officeart/2005/8/layout/venn3"/>
    <dgm:cxn modelId="{56478DE4-2392-40C2-9193-733158534FF3}" type="presParOf" srcId="{8F1391B6-A960-0447-A085-1C728A39C4CE}" destId="{DE41C820-18D7-4CD1-A0C4-8D45CB99E3B3}"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5233C8-EBF8-4247-BB6B-FF2809B60170}"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26E42598-97EC-40D4-B4CB-540B9DF8D368}">
      <dgm:prSet/>
      <dgm:spPr/>
      <dgm:t>
        <a:bodyPr/>
        <a:lstStyle/>
        <a:p>
          <a:r>
            <a:rPr lang="en-GB" dirty="0"/>
            <a:t>w/b Jan 30</a:t>
          </a:r>
          <a:r>
            <a:rPr lang="en-GB" baseline="30000" dirty="0"/>
            <a:t>th</a:t>
          </a:r>
          <a:r>
            <a:rPr lang="en-GB" dirty="0"/>
            <a:t> exams continue – no lessons</a:t>
          </a:r>
        </a:p>
      </dgm:t>
    </dgm:pt>
    <dgm:pt modelId="{240DCA57-930D-4804-9EF1-4567C61DEEED}" type="parTrans" cxnId="{2F08133F-42FB-4A26-AC14-F646B47AD627}">
      <dgm:prSet/>
      <dgm:spPr/>
      <dgm:t>
        <a:bodyPr/>
        <a:lstStyle/>
        <a:p>
          <a:endParaRPr lang="en-US" sz="2400"/>
        </a:p>
      </dgm:t>
    </dgm:pt>
    <dgm:pt modelId="{5B29963C-F6C4-428D-BB42-19DA0AD00DD1}" type="sibTrans" cxnId="{2F08133F-42FB-4A26-AC14-F646B47AD627}">
      <dgm:prSet phldrT="02" phldr="0"/>
      <dgm:spPr/>
      <dgm:t>
        <a:bodyPr/>
        <a:lstStyle/>
        <a:p>
          <a:r>
            <a:rPr lang="en-US"/>
            <a:t>02</a:t>
          </a:r>
          <a:endParaRPr lang="en-US" dirty="0"/>
        </a:p>
      </dgm:t>
    </dgm:pt>
    <dgm:pt modelId="{C6D1D384-E711-4477-86DC-FFE61CDFF07F}">
      <dgm:prSet/>
      <dgm:spPr/>
      <dgm:t>
        <a:bodyPr/>
        <a:lstStyle/>
        <a:p>
          <a:r>
            <a:rPr lang="en-US" dirty="0"/>
            <a:t>Summer exams start – w/b 15</a:t>
          </a:r>
          <a:r>
            <a:rPr lang="en-US" baseline="30000" dirty="0"/>
            <a:t>th</a:t>
          </a:r>
          <a:r>
            <a:rPr lang="en-US" dirty="0"/>
            <a:t> May</a:t>
          </a:r>
        </a:p>
      </dgm:t>
    </dgm:pt>
    <dgm:pt modelId="{AF5824BD-CCDB-4365-8470-82E445D80A31}" type="parTrans" cxnId="{5B28CC98-01B3-4212-BAB1-5C61F773CB33}">
      <dgm:prSet/>
      <dgm:spPr/>
      <dgm:t>
        <a:bodyPr/>
        <a:lstStyle/>
        <a:p>
          <a:endParaRPr lang="en-US" sz="2400"/>
        </a:p>
      </dgm:t>
    </dgm:pt>
    <dgm:pt modelId="{6953F9BC-06A0-4D14-83D4-04B8BDC52EF4}" type="sibTrans" cxnId="{5B28CC98-01B3-4212-BAB1-5C61F773CB33}">
      <dgm:prSet phldrT="03" phldr="0"/>
      <dgm:spPr/>
      <dgm:t>
        <a:bodyPr/>
        <a:lstStyle/>
        <a:p>
          <a:r>
            <a:rPr lang="en-US"/>
            <a:t>03</a:t>
          </a:r>
          <a:endParaRPr lang="en-US" dirty="0"/>
        </a:p>
      </dgm:t>
    </dgm:pt>
    <dgm:pt modelId="{C7D8C502-1914-4907-BC5D-8E767B0C000C}">
      <dgm:prSet/>
      <dgm:spPr/>
      <dgm:t>
        <a:bodyPr/>
        <a:lstStyle/>
        <a:p>
          <a:r>
            <a:rPr lang="en-US" dirty="0"/>
            <a:t>Summer exams end – contingency day 28</a:t>
          </a:r>
          <a:r>
            <a:rPr lang="en-US" baseline="30000" dirty="0"/>
            <a:t>th</a:t>
          </a:r>
          <a:r>
            <a:rPr lang="en-US" dirty="0"/>
            <a:t> June</a:t>
          </a:r>
        </a:p>
      </dgm:t>
    </dgm:pt>
    <dgm:pt modelId="{4C675EA6-E533-4217-A62D-D38C55472781}" type="parTrans" cxnId="{A28D3A68-1790-4D16-8E5E-96B16FD3A3E3}">
      <dgm:prSet/>
      <dgm:spPr/>
      <dgm:t>
        <a:bodyPr/>
        <a:lstStyle/>
        <a:p>
          <a:endParaRPr lang="en-US" sz="2400"/>
        </a:p>
      </dgm:t>
    </dgm:pt>
    <dgm:pt modelId="{FA078817-268A-4525-B63A-5CD6D2AEECB4}" type="sibTrans" cxnId="{A28D3A68-1790-4D16-8E5E-96B16FD3A3E3}">
      <dgm:prSet phldrT="04" phldr="0"/>
      <dgm:spPr/>
      <dgm:t>
        <a:bodyPr/>
        <a:lstStyle/>
        <a:p>
          <a:r>
            <a:rPr lang="en-US"/>
            <a:t>04</a:t>
          </a:r>
          <a:endParaRPr lang="en-US" dirty="0"/>
        </a:p>
      </dgm:t>
    </dgm:pt>
    <dgm:pt modelId="{065D253A-3ABF-AC45-9948-B80F42222CD1}">
      <dgm:prSet/>
      <dgm:spPr/>
      <dgm:t>
        <a:bodyPr/>
        <a:lstStyle/>
        <a:p>
          <a:r>
            <a:rPr lang="en-GB" dirty="0"/>
            <a:t>Jan 25</a:t>
          </a:r>
          <a:r>
            <a:rPr lang="en-GB" baseline="30000" dirty="0"/>
            <a:t>th</a:t>
          </a:r>
          <a:r>
            <a:rPr lang="en-GB" dirty="0"/>
            <a:t> – internal exams start	</a:t>
          </a:r>
        </a:p>
      </dgm:t>
    </dgm:pt>
    <dgm:pt modelId="{295258C3-9168-E74D-B985-B30E8C9B8CD1}" type="parTrans" cxnId="{93E9134C-D767-194B-814D-9A526E049A25}">
      <dgm:prSet/>
      <dgm:spPr/>
      <dgm:t>
        <a:bodyPr/>
        <a:lstStyle/>
        <a:p>
          <a:endParaRPr lang="en-US"/>
        </a:p>
      </dgm:t>
    </dgm:pt>
    <dgm:pt modelId="{B73E516B-057C-AF4C-9FFF-0C17B193E4DC}" type="sibTrans" cxnId="{93E9134C-D767-194B-814D-9A526E049A25}">
      <dgm:prSet phldrT="01" phldr="0"/>
      <dgm:spPr/>
      <dgm:t>
        <a:bodyPr/>
        <a:lstStyle/>
        <a:p>
          <a:r>
            <a:rPr lang="en-US"/>
            <a:t>01</a:t>
          </a:r>
          <a:endParaRPr lang="en-US" dirty="0"/>
        </a:p>
      </dgm:t>
    </dgm:pt>
    <dgm:pt modelId="{FBC44568-AA8E-3947-A399-9D895F91CF9B}" type="pres">
      <dgm:prSet presAssocID="{4F5233C8-EBF8-4247-BB6B-FF2809B60170}" presName="Name0" presStyleCnt="0">
        <dgm:presLayoutVars>
          <dgm:animLvl val="lvl"/>
          <dgm:resizeHandles val="exact"/>
        </dgm:presLayoutVars>
      </dgm:prSet>
      <dgm:spPr/>
    </dgm:pt>
    <dgm:pt modelId="{449ABD67-D018-C443-A9C7-BFCDFFBF8F75}" type="pres">
      <dgm:prSet presAssocID="{065D253A-3ABF-AC45-9948-B80F42222CD1}" presName="compositeNode" presStyleCnt="0">
        <dgm:presLayoutVars>
          <dgm:bulletEnabled val="1"/>
        </dgm:presLayoutVars>
      </dgm:prSet>
      <dgm:spPr/>
    </dgm:pt>
    <dgm:pt modelId="{4BA893D6-8B0F-BC4C-A109-4066D49EB8D1}" type="pres">
      <dgm:prSet presAssocID="{065D253A-3ABF-AC45-9948-B80F42222CD1}" presName="bgRect" presStyleLbl="alignNode1" presStyleIdx="0" presStyleCnt="4" custScaleY="110129"/>
      <dgm:spPr/>
    </dgm:pt>
    <dgm:pt modelId="{730D6A7C-8B6C-8A4E-A069-69E42366A094}" type="pres">
      <dgm:prSet presAssocID="{B73E516B-057C-AF4C-9FFF-0C17B193E4DC}" presName="sibTransNodeRect" presStyleLbl="alignNode1" presStyleIdx="0" presStyleCnt="4" custScaleX="90909" custScaleY="90909">
        <dgm:presLayoutVars>
          <dgm:chMax val="0"/>
          <dgm:bulletEnabled val="1"/>
        </dgm:presLayoutVars>
      </dgm:prSet>
      <dgm:spPr/>
    </dgm:pt>
    <dgm:pt modelId="{05501DED-A8D1-024A-94D9-315468848C4B}" type="pres">
      <dgm:prSet presAssocID="{065D253A-3ABF-AC45-9948-B80F42222CD1}" presName="nodeRect" presStyleLbl="alignNode1" presStyleIdx="0" presStyleCnt="4">
        <dgm:presLayoutVars>
          <dgm:bulletEnabled val="1"/>
        </dgm:presLayoutVars>
      </dgm:prSet>
      <dgm:spPr/>
    </dgm:pt>
    <dgm:pt modelId="{C0B3DB7B-6E50-7E48-AF75-62DB98AA7DF4}" type="pres">
      <dgm:prSet presAssocID="{B73E516B-057C-AF4C-9FFF-0C17B193E4DC}" presName="sibTrans" presStyleCnt="0"/>
      <dgm:spPr/>
    </dgm:pt>
    <dgm:pt modelId="{AB06781C-C79A-114C-92D3-195A0EDD0350}" type="pres">
      <dgm:prSet presAssocID="{26E42598-97EC-40D4-B4CB-540B9DF8D368}" presName="compositeNode" presStyleCnt="0">
        <dgm:presLayoutVars>
          <dgm:bulletEnabled val="1"/>
        </dgm:presLayoutVars>
      </dgm:prSet>
      <dgm:spPr/>
    </dgm:pt>
    <dgm:pt modelId="{629E0E9A-90FA-5447-B51D-80A1EDEBF9F0}" type="pres">
      <dgm:prSet presAssocID="{26E42598-97EC-40D4-B4CB-540B9DF8D368}" presName="bgRect" presStyleLbl="alignNode1" presStyleIdx="1" presStyleCnt="4" custScaleY="110129"/>
      <dgm:spPr/>
    </dgm:pt>
    <dgm:pt modelId="{681D6E25-03FB-1E43-935F-5EDBD21B970D}" type="pres">
      <dgm:prSet presAssocID="{5B29963C-F6C4-428D-BB42-19DA0AD00DD1}" presName="sibTransNodeRect" presStyleLbl="alignNode1" presStyleIdx="1" presStyleCnt="4" custScaleY="99912">
        <dgm:presLayoutVars>
          <dgm:chMax val="0"/>
          <dgm:bulletEnabled val="1"/>
        </dgm:presLayoutVars>
      </dgm:prSet>
      <dgm:spPr/>
    </dgm:pt>
    <dgm:pt modelId="{D0A09BAB-33D3-F54B-84DE-C7FE1BF9E843}" type="pres">
      <dgm:prSet presAssocID="{26E42598-97EC-40D4-B4CB-540B9DF8D368}" presName="nodeRect" presStyleLbl="alignNode1" presStyleIdx="1" presStyleCnt="4">
        <dgm:presLayoutVars>
          <dgm:bulletEnabled val="1"/>
        </dgm:presLayoutVars>
      </dgm:prSet>
      <dgm:spPr/>
    </dgm:pt>
    <dgm:pt modelId="{D8C9EF78-F7DC-BE4D-A30E-89ED069441C6}" type="pres">
      <dgm:prSet presAssocID="{5B29963C-F6C4-428D-BB42-19DA0AD00DD1}" presName="sibTrans" presStyleCnt="0"/>
      <dgm:spPr/>
    </dgm:pt>
    <dgm:pt modelId="{FCECC19C-D96C-6D43-B038-39DBA477C77A}" type="pres">
      <dgm:prSet presAssocID="{C6D1D384-E711-4477-86DC-FFE61CDFF07F}" presName="compositeNode" presStyleCnt="0">
        <dgm:presLayoutVars>
          <dgm:bulletEnabled val="1"/>
        </dgm:presLayoutVars>
      </dgm:prSet>
      <dgm:spPr/>
    </dgm:pt>
    <dgm:pt modelId="{5E17B6A5-B2ED-B045-8615-2BF2A5B2BCBC}" type="pres">
      <dgm:prSet presAssocID="{C6D1D384-E711-4477-86DC-FFE61CDFF07F}" presName="bgRect" presStyleLbl="alignNode1" presStyleIdx="2" presStyleCnt="4" custScaleY="110129"/>
      <dgm:spPr/>
    </dgm:pt>
    <dgm:pt modelId="{E78BA05C-C4BA-AB49-83AD-BB50DBBEFC38}" type="pres">
      <dgm:prSet presAssocID="{6953F9BC-06A0-4D14-83D4-04B8BDC52EF4}" presName="sibTransNodeRect" presStyleLbl="alignNode1" presStyleIdx="2" presStyleCnt="4">
        <dgm:presLayoutVars>
          <dgm:chMax val="0"/>
          <dgm:bulletEnabled val="1"/>
        </dgm:presLayoutVars>
      </dgm:prSet>
      <dgm:spPr/>
    </dgm:pt>
    <dgm:pt modelId="{FAFC764B-70D0-EA4A-AF7E-09DB84CDB12E}" type="pres">
      <dgm:prSet presAssocID="{C6D1D384-E711-4477-86DC-FFE61CDFF07F}" presName="nodeRect" presStyleLbl="alignNode1" presStyleIdx="2" presStyleCnt="4">
        <dgm:presLayoutVars>
          <dgm:bulletEnabled val="1"/>
        </dgm:presLayoutVars>
      </dgm:prSet>
      <dgm:spPr/>
    </dgm:pt>
    <dgm:pt modelId="{0879EC26-88AD-E744-9DC7-0CC833AA4AA3}" type="pres">
      <dgm:prSet presAssocID="{6953F9BC-06A0-4D14-83D4-04B8BDC52EF4}" presName="sibTrans" presStyleCnt="0"/>
      <dgm:spPr/>
    </dgm:pt>
    <dgm:pt modelId="{B3C16A64-069D-1A49-874F-D5139E1BF153}" type="pres">
      <dgm:prSet presAssocID="{C7D8C502-1914-4907-BC5D-8E767B0C000C}" presName="compositeNode" presStyleCnt="0">
        <dgm:presLayoutVars>
          <dgm:bulletEnabled val="1"/>
        </dgm:presLayoutVars>
      </dgm:prSet>
      <dgm:spPr/>
    </dgm:pt>
    <dgm:pt modelId="{E6EB1005-7876-3E44-A139-274CCA2D5975}" type="pres">
      <dgm:prSet presAssocID="{C7D8C502-1914-4907-BC5D-8E767B0C000C}" presName="bgRect" presStyleLbl="alignNode1" presStyleIdx="3" presStyleCnt="4" custScaleY="110129"/>
      <dgm:spPr/>
    </dgm:pt>
    <dgm:pt modelId="{2E07C8AC-94CD-254B-A683-E6D172DDD1D8}" type="pres">
      <dgm:prSet presAssocID="{FA078817-268A-4525-B63A-5CD6D2AEECB4}" presName="sibTransNodeRect" presStyleLbl="alignNode1" presStyleIdx="3" presStyleCnt="4">
        <dgm:presLayoutVars>
          <dgm:chMax val="0"/>
          <dgm:bulletEnabled val="1"/>
        </dgm:presLayoutVars>
      </dgm:prSet>
      <dgm:spPr/>
    </dgm:pt>
    <dgm:pt modelId="{DDDEAD46-390F-DA4A-8CDD-A0AA1990B014}" type="pres">
      <dgm:prSet presAssocID="{C7D8C502-1914-4907-BC5D-8E767B0C000C}" presName="nodeRect" presStyleLbl="alignNode1" presStyleIdx="3" presStyleCnt="4">
        <dgm:presLayoutVars>
          <dgm:bulletEnabled val="1"/>
        </dgm:presLayoutVars>
      </dgm:prSet>
      <dgm:spPr/>
    </dgm:pt>
  </dgm:ptLst>
  <dgm:cxnLst>
    <dgm:cxn modelId="{8AE0CF09-E091-3743-8172-F71B96594CC4}" type="presOf" srcId="{4F5233C8-EBF8-4247-BB6B-FF2809B60170}" destId="{FBC44568-AA8E-3947-A399-9D895F91CF9B}" srcOrd="0" destOrd="0" presId="urn:microsoft.com/office/officeart/2016/7/layout/LinearBlockProcessNumbered"/>
    <dgm:cxn modelId="{68BFC414-CAFA-E44E-8AD4-2ED7871C6E88}" type="presOf" srcId="{C6D1D384-E711-4477-86DC-FFE61CDFF07F}" destId="{FAFC764B-70D0-EA4A-AF7E-09DB84CDB12E}" srcOrd="1" destOrd="0" presId="urn:microsoft.com/office/officeart/2016/7/layout/LinearBlockProcessNumbered"/>
    <dgm:cxn modelId="{34206E22-55ED-B849-8E83-FFF4B98B6F78}" type="presOf" srcId="{065D253A-3ABF-AC45-9948-B80F42222CD1}" destId="{4BA893D6-8B0F-BC4C-A109-4066D49EB8D1}" srcOrd="0" destOrd="0" presId="urn:microsoft.com/office/officeart/2016/7/layout/LinearBlockProcessNumbered"/>
    <dgm:cxn modelId="{F1D4BD28-8BFE-0B49-8C8E-A74EC7FCAF0F}" type="presOf" srcId="{C6D1D384-E711-4477-86DC-FFE61CDFF07F}" destId="{5E17B6A5-B2ED-B045-8615-2BF2A5B2BCBC}" srcOrd="0" destOrd="0" presId="urn:microsoft.com/office/officeart/2016/7/layout/LinearBlockProcessNumbered"/>
    <dgm:cxn modelId="{D16A1934-8C5B-9A4D-94F7-56E890AD0158}" type="presOf" srcId="{C7D8C502-1914-4907-BC5D-8E767B0C000C}" destId="{DDDEAD46-390F-DA4A-8CDD-A0AA1990B014}" srcOrd="1" destOrd="0" presId="urn:microsoft.com/office/officeart/2016/7/layout/LinearBlockProcessNumbered"/>
    <dgm:cxn modelId="{B620CF3B-6F47-B64C-B810-86284B730607}" type="presOf" srcId="{065D253A-3ABF-AC45-9948-B80F42222CD1}" destId="{05501DED-A8D1-024A-94D9-315468848C4B}" srcOrd="1" destOrd="0" presId="urn:microsoft.com/office/officeart/2016/7/layout/LinearBlockProcessNumbered"/>
    <dgm:cxn modelId="{2F08133F-42FB-4A26-AC14-F646B47AD627}" srcId="{4F5233C8-EBF8-4247-BB6B-FF2809B60170}" destId="{26E42598-97EC-40D4-B4CB-540B9DF8D368}" srcOrd="1" destOrd="0" parTransId="{240DCA57-930D-4804-9EF1-4567C61DEEED}" sibTransId="{5B29963C-F6C4-428D-BB42-19DA0AD00DD1}"/>
    <dgm:cxn modelId="{C163AD60-8A94-D540-83F4-F531C7F4A72C}" type="presOf" srcId="{26E42598-97EC-40D4-B4CB-540B9DF8D368}" destId="{D0A09BAB-33D3-F54B-84DE-C7FE1BF9E843}" srcOrd="1" destOrd="0" presId="urn:microsoft.com/office/officeart/2016/7/layout/LinearBlockProcessNumbered"/>
    <dgm:cxn modelId="{A28D3A68-1790-4D16-8E5E-96B16FD3A3E3}" srcId="{4F5233C8-EBF8-4247-BB6B-FF2809B60170}" destId="{C7D8C502-1914-4907-BC5D-8E767B0C000C}" srcOrd="3" destOrd="0" parTransId="{4C675EA6-E533-4217-A62D-D38C55472781}" sibTransId="{FA078817-268A-4525-B63A-5CD6D2AEECB4}"/>
    <dgm:cxn modelId="{93E9134C-D767-194B-814D-9A526E049A25}" srcId="{4F5233C8-EBF8-4247-BB6B-FF2809B60170}" destId="{065D253A-3ABF-AC45-9948-B80F42222CD1}" srcOrd="0" destOrd="0" parTransId="{295258C3-9168-E74D-B985-B30E8C9B8CD1}" sibTransId="{B73E516B-057C-AF4C-9FFF-0C17B193E4DC}"/>
    <dgm:cxn modelId="{5FF6B358-277C-CD4A-9B4A-F5852898D806}" type="presOf" srcId="{6953F9BC-06A0-4D14-83D4-04B8BDC52EF4}" destId="{E78BA05C-C4BA-AB49-83AD-BB50DBBEFC38}" srcOrd="0" destOrd="0" presId="urn:microsoft.com/office/officeart/2016/7/layout/LinearBlockProcessNumbered"/>
    <dgm:cxn modelId="{5B28CC98-01B3-4212-BAB1-5C61F773CB33}" srcId="{4F5233C8-EBF8-4247-BB6B-FF2809B60170}" destId="{C6D1D384-E711-4477-86DC-FFE61CDFF07F}" srcOrd="2" destOrd="0" parTransId="{AF5824BD-CCDB-4365-8470-82E445D80A31}" sibTransId="{6953F9BC-06A0-4D14-83D4-04B8BDC52EF4}"/>
    <dgm:cxn modelId="{20DA0AAE-18AD-9A46-A5C1-EE5FD211C8DB}" type="presOf" srcId="{5B29963C-F6C4-428D-BB42-19DA0AD00DD1}" destId="{681D6E25-03FB-1E43-935F-5EDBD21B970D}" srcOrd="0" destOrd="0" presId="urn:microsoft.com/office/officeart/2016/7/layout/LinearBlockProcessNumbered"/>
    <dgm:cxn modelId="{FC6BD7B0-B167-0E48-A7CA-40A7B5EC7B19}" type="presOf" srcId="{B73E516B-057C-AF4C-9FFF-0C17B193E4DC}" destId="{730D6A7C-8B6C-8A4E-A069-69E42366A094}" srcOrd="0" destOrd="0" presId="urn:microsoft.com/office/officeart/2016/7/layout/LinearBlockProcessNumbered"/>
    <dgm:cxn modelId="{6E09D9C8-4230-6C45-9A3B-6170CC07CCC9}" type="presOf" srcId="{FA078817-268A-4525-B63A-5CD6D2AEECB4}" destId="{2E07C8AC-94CD-254B-A683-E6D172DDD1D8}" srcOrd="0" destOrd="0" presId="urn:microsoft.com/office/officeart/2016/7/layout/LinearBlockProcessNumbered"/>
    <dgm:cxn modelId="{962C17E0-27A3-B149-8FCD-765B7392994D}" type="presOf" srcId="{26E42598-97EC-40D4-B4CB-540B9DF8D368}" destId="{629E0E9A-90FA-5447-B51D-80A1EDEBF9F0}" srcOrd="0" destOrd="0" presId="urn:microsoft.com/office/officeart/2016/7/layout/LinearBlockProcessNumbered"/>
    <dgm:cxn modelId="{67E293F5-5CED-C046-8004-7D3E5EF0F2D6}" type="presOf" srcId="{C7D8C502-1914-4907-BC5D-8E767B0C000C}" destId="{E6EB1005-7876-3E44-A139-274CCA2D5975}" srcOrd="0" destOrd="0" presId="urn:microsoft.com/office/officeart/2016/7/layout/LinearBlockProcessNumbered"/>
    <dgm:cxn modelId="{99E81B46-746E-EE4E-9876-04B7E5A9B2C0}" type="presParOf" srcId="{FBC44568-AA8E-3947-A399-9D895F91CF9B}" destId="{449ABD67-D018-C443-A9C7-BFCDFFBF8F75}" srcOrd="0" destOrd="0" presId="urn:microsoft.com/office/officeart/2016/7/layout/LinearBlockProcessNumbered"/>
    <dgm:cxn modelId="{11F1B94B-A134-3840-A098-66D41ACCE526}" type="presParOf" srcId="{449ABD67-D018-C443-A9C7-BFCDFFBF8F75}" destId="{4BA893D6-8B0F-BC4C-A109-4066D49EB8D1}" srcOrd="0" destOrd="0" presId="urn:microsoft.com/office/officeart/2016/7/layout/LinearBlockProcessNumbered"/>
    <dgm:cxn modelId="{A76AED92-30D2-1D48-8DB8-A9521E98AFFD}" type="presParOf" srcId="{449ABD67-D018-C443-A9C7-BFCDFFBF8F75}" destId="{730D6A7C-8B6C-8A4E-A069-69E42366A094}" srcOrd="1" destOrd="0" presId="urn:microsoft.com/office/officeart/2016/7/layout/LinearBlockProcessNumbered"/>
    <dgm:cxn modelId="{EF080B00-938F-CE49-921D-200A91EA915D}" type="presParOf" srcId="{449ABD67-D018-C443-A9C7-BFCDFFBF8F75}" destId="{05501DED-A8D1-024A-94D9-315468848C4B}" srcOrd="2" destOrd="0" presId="urn:microsoft.com/office/officeart/2016/7/layout/LinearBlockProcessNumbered"/>
    <dgm:cxn modelId="{75B9C7FB-D03C-554D-BAC9-A53E6BB678B5}" type="presParOf" srcId="{FBC44568-AA8E-3947-A399-9D895F91CF9B}" destId="{C0B3DB7B-6E50-7E48-AF75-62DB98AA7DF4}" srcOrd="1" destOrd="0" presId="urn:microsoft.com/office/officeart/2016/7/layout/LinearBlockProcessNumbered"/>
    <dgm:cxn modelId="{51841F08-B5CA-7446-B514-C61DEC4303D0}" type="presParOf" srcId="{FBC44568-AA8E-3947-A399-9D895F91CF9B}" destId="{AB06781C-C79A-114C-92D3-195A0EDD0350}" srcOrd="2" destOrd="0" presId="urn:microsoft.com/office/officeart/2016/7/layout/LinearBlockProcessNumbered"/>
    <dgm:cxn modelId="{409EF68A-85A5-B849-A4A9-C811C82CBD9D}" type="presParOf" srcId="{AB06781C-C79A-114C-92D3-195A0EDD0350}" destId="{629E0E9A-90FA-5447-B51D-80A1EDEBF9F0}" srcOrd="0" destOrd="0" presId="urn:microsoft.com/office/officeart/2016/7/layout/LinearBlockProcessNumbered"/>
    <dgm:cxn modelId="{323AA723-1B12-0345-97BB-5CD1EA8CEC08}" type="presParOf" srcId="{AB06781C-C79A-114C-92D3-195A0EDD0350}" destId="{681D6E25-03FB-1E43-935F-5EDBD21B970D}" srcOrd="1" destOrd="0" presId="urn:microsoft.com/office/officeart/2016/7/layout/LinearBlockProcessNumbered"/>
    <dgm:cxn modelId="{4B6F6389-9DA3-E747-8CAE-4635F7FC6391}" type="presParOf" srcId="{AB06781C-C79A-114C-92D3-195A0EDD0350}" destId="{D0A09BAB-33D3-F54B-84DE-C7FE1BF9E843}" srcOrd="2" destOrd="0" presId="urn:microsoft.com/office/officeart/2016/7/layout/LinearBlockProcessNumbered"/>
    <dgm:cxn modelId="{ACDC998F-5965-6649-9BB1-5FB1272A8E76}" type="presParOf" srcId="{FBC44568-AA8E-3947-A399-9D895F91CF9B}" destId="{D8C9EF78-F7DC-BE4D-A30E-89ED069441C6}" srcOrd="3" destOrd="0" presId="urn:microsoft.com/office/officeart/2016/7/layout/LinearBlockProcessNumbered"/>
    <dgm:cxn modelId="{FD03BCD8-020B-ED42-BF41-42B5B188B5EF}" type="presParOf" srcId="{FBC44568-AA8E-3947-A399-9D895F91CF9B}" destId="{FCECC19C-D96C-6D43-B038-39DBA477C77A}" srcOrd="4" destOrd="0" presId="urn:microsoft.com/office/officeart/2016/7/layout/LinearBlockProcessNumbered"/>
    <dgm:cxn modelId="{63773D2D-8ECA-A548-938F-28A12CC253B2}" type="presParOf" srcId="{FCECC19C-D96C-6D43-B038-39DBA477C77A}" destId="{5E17B6A5-B2ED-B045-8615-2BF2A5B2BCBC}" srcOrd="0" destOrd="0" presId="urn:microsoft.com/office/officeart/2016/7/layout/LinearBlockProcessNumbered"/>
    <dgm:cxn modelId="{38D54F0E-78D8-8C4B-9D6A-1F0CDD1A9006}" type="presParOf" srcId="{FCECC19C-D96C-6D43-B038-39DBA477C77A}" destId="{E78BA05C-C4BA-AB49-83AD-BB50DBBEFC38}" srcOrd="1" destOrd="0" presId="urn:microsoft.com/office/officeart/2016/7/layout/LinearBlockProcessNumbered"/>
    <dgm:cxn modelId="{0C1E591D-E840-C645-A1D8-4FC59006F21E}" type="presParOf" srcId="{FCECC19C-D96C-6D43-B038-39DBA477C77A}" destId="{FAFC764B-70D0-EA4A-AF7E-09DB84CDB12E}" srcOrd="2" destOrd="0" presId="urn:microsoft.com/office/officeart/2016/7/layout/LinearBlockProcessNumbered"/>
    <dgm:cxn modelId="{D6F08258-3BA1-6D49-81BB-75F7CFC5FE00}" type="presParOf" srcId="{FBC44568-AA8E-3947-A399-9D895F91CF9B}" destId="{0879EC26-88AD-E744-9DC7-0CC833AA4AA3}" srcOrd="5" destOrd="0" presId="urn:microsoft.com/office/officeart/2016/7/layout/LinearBlockProcessNumbered"/>
    <dgm:cxn modelId="{86E795BB-96EC-0D4D-BB62-CEF125C47D7D}" type="presParOf" srcId="{FBC44568-AA8E-3947-A399-9D895F91CF9B}" destId="{B3C16A64-069D-1A49-874F-D5139E1BF153}" srcOrd="6" destOrd="0" presId="urn:microsoft.com/office/officeart/2016/7/layout/LinearBlockProcessNumbered"/>
    <dgm:cxn modelId="{0DA36BB7-A11A-A340-8366-AC81F518BEDE}" type="presParOf" srcId="{B3C16A64-069D-1A49-874F-D5139E1BF153}" destId="{E6EB1005-7876-3E44-A139-274CCA2D5975}" srcOrd="0" destOrd="0" presId="urn:microsoft.com/office/officeart/2016/7/layout/LinearBlockProcessNumbered"/>
    <dgm:cxn modelId="{646C891C-D65C-8D4C-AF97-037A851FE8B2}" type="presParOf" srcId="{B3C16A64-069D-1A49-874F-D5139E1BF153}" destId="{2E07C8AC-94CD-254B-A683-E6D172DDD1D8}" srcOrd="1" destOrd="0" presId="urn:microsoft.com/office/officeart/2016/7/layout/LinearBlockProcessNumbered"/>
    <dgm:cxn modelId="{A738252C-7C2F-C046-81DB-6F0E7CF7FFAD}" type="presParOf" srcId="{B3C16A64-069D-1A49-874F-D5139E1BF153}" destId="{DDDEAD46-390F-DA4A-8CDD-A0AA1990B01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17876-E91D-7E47-8740-EA78C6668C43}">
      <dsp:nvSpPr>
        <dsp:cNvPr id="0" name=""/>
        <dsp:cNvSpPr/>
      </dsp:nvSpPr>
      <dsp:spPr>
        <a:xfrm>
          <a:off x="0" y="0"/>
          <a:ext cx="10515600" cy="9577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Wessex Inspiration Network (WIN) – revision support</a:t>
          </a:r>
          <a:endParaRPr lang="en-US" sz="3000" kern="1200" dirty="0"/>
        </a:p>
      </dsp:txBody>
      <dsp:txXfrm>
        <a:off x="46752" y="46752"/>
        <a:ext cx="10422096" cy="864217"/>
      </dsp:txXfrm>
    </dsp:sp>
    <dsp:sp modelId="{8CD4C262-9BD1-3842-A996-BCBDC13EA946}">
      <dsp:nvSpPr>
        <dsp:cNvPr id="0" name=""/>
        <dsp:cNvSpPr/>
      </dsp:nvSpPr>
      <dsp:spPr>
        <a:xfrm>
          <a:off x="0" y="1071265"/>
          <a:ext cx="10515600" cy="870655"/>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UCAS – what next?</a:t>
          </a:r>
        </a:p>
      </dsp:txBody>
      <dsp:txXfrm>
        <a:off x="42502" y="1113767"/>
        <a:ext cx="10430596" cy="785651"/>
      </dsp:txXfrm>
    </dsp:sp>
    <dsp:sp modelId="{F1D7F1D9-0CAE-854C-A790-E8DCCB05020C}">
      <dsp:nvSpPr>
        <dsp:cNvPr id="0" name=""/>
        <dsp:cNvSpPr/>
      </dsp:nvSpPr>
      <dsp:spPr>
        <a:xfrm>
          <a:off x="0" y="2021576"/>
          <a:ext cx="10515600" cy="87065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Non-UCAS – what next?</a:t>
          </a:r>
          <a:endParaRPr lang="en-US" sz="3000" kern="1200" dirty="0"/>
        </a:p>
      </dsp:txBody>
      <dsp:txXfrm>
        <a:off x="42502" y="2064078"/>
        <a:ext cx="10430596" cy="785651"/>
      </dsp:txXfrm>
    </dsp:sp>
    <dsp:sp modelId="{52B89F02-3CBE-4DC7-A38F-C10B5E6E1A81}">
      <dsp:nvSpPr>
        <dsp:cNvPr id="0" name=""/>
        <dsp:cNvSpPr/>
      </dsp:nvSpPr>
      <dsp:spPr>
        <a:xfrm>
          <a:off x="0" y="2959503"/>
          <a:ext cx="10515600" cy="71954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Exams and wellbeing</a:t>
          </a:r>
        </a:p>
      </dsp:txBody>
      <dsp:txXfrm>
        <a:off x="35125" y="2994628"/>
        <a:ext cx="10445350" cy="649299"/>
      </dsp:txXfrm>
    </dsp:sp>
    <dsp:sp modelId="{9FE6044A-8487-4FC3-8ACF-D36A74603292}">
      <dsp:nvSpPr>
        <dsp:cNvPr id="0" name=""/>
        <dsp:cNvSpPr/>
      </dsp:nvSpPr>
      <dsp:spPr>
        <a:xfrm>
          <a:off x="0" y="3765453"/>
          <a:ext cx="10515600" cy="71954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Key dates</a:t>
          </a:r>
        </a:p>
      </dsp:txBody>
      <dsp:txXfrm>
        <a:off x="35125" y="3800578"/>
        <a:ext cx="10445350"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0553-BD0C-6747-9950-23B8DAD632DD}">
      <dsp:nvSpPr>
        <dsp:cNvPr id="0" name=""/>
        <dsp:cNvSpPr/>
      </dsp:nvSpPr>
      <dsp:spPr>
        <a:xfrm>
          <a:off x="1374" y="920880"/>
          <a:ext cx="2680543" cy="2680543"/>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519" tIns="33020" rIns="147519" bIns="33020" numCol="1" spcCol="1270" anchor="ctr" anchorCtr="0">
          <a:noAutofit/>
        </a:bodyPr>
        <a:lstStyle/>
        <a:p>
          <a:pPr marL="0" lvl="0" indent="0" algn="ctr" defTabSz="1155700">
            <a:lnSpc>
              <a:spcPct val="90000"/>
            </a:lnSpc>
            <a:spcBef>
              <a:spcPct val="0"/>
            </a:spcBef>
            <a:spcAft>
              <a:spcPct val="35000"/>
            </a:spcAft>
            <a:buNone/>
          </a:pPr>
          <a:r>
            <a:rPr lang="en-US" sz="2600" kern="1200" dirty="0"/>
            <a:t>Jan 25</a:t>
          </a:r>
          <a:r>
            <a:rPr lang="en-US" sz="2600" kern="1200" baseline="30000" dirty="0"/>
            <a:t>th</a:t>
          </a:r>
          <a:r>
            <a:rPr lang="en-US" sz="2600" kern="1200" dirty="0"/>
            <a:t> deadline (internal 15</a:t>
          </a:r>
          <a:r>
            <a:rPr lang="en-US" sz="2600" kern="1200" baseline="30000" dirty="0"/>
            <a:t>th</a:t>
          </a:r>
          <a:r>
            <a:rPr lang="en-US" sz="2600" kern="1200" dirty="0"/>
            <a:t>)</a:t>
          </a:r>
        </a:p>
      </dsp:txBody>
      <dsp:txXfrm>
        <a:off x="393930" y="1313436"/>
        <a:ext cx="1895431" cy="1895431"/>
      </dsp:txXfrm>
    </dsp:sp>
    <dsp:sp modelId="{6DB64F11-17C2-6A40-A631-F5C726365C20}">
      <dsp:nvSpPr>
        <dsp:cNvPr id="0" name=""/>
        <dsp:cNvSpPr/>
      </dsp:nvSpPr>
      <dsp:spPr>
        <a:xfrm>
          <a:off x="2145809" y="920880"/>
          <a:ext cx="2680543" cy="2680543"/>
        </a:xfrm>
        <a:prstGeom prst="ellipse">
          <a:avLst/>
        </a:prstGeom>
        <a:gradFill rotWithShape="0">
          <a:gsLst>
            <a:gs pos="0">
              <a:schemeClr val="accent2">
                <a:alpha val="50000"/>
                <a:hueOff val="-363841"/>
                <a:satOff val="-20982"/>
                <a:lumOff val="2157"/>
                <a:alphaOff val="0"/>
                <a:satMod val="103000"/>
                <a:lumMod val="102000"/>
                <a:tint val="94000"/>
              </a:schemeClr>
            </a:gs>
            <a:gs pos="50000">
              <a:schemeClr val="accent2">
                <a:alpha val="50000"/>
                <a:hueOff val="-363841"/>
                <a:satOff val="-20982"/>
                <a:lumOff val="2157"/>
                <a:alphaOff val="0"/>
                <a:satMod val="110000"/>
                <a:lumMod val="100000"/>
                <a:shade val="100000"/>
              </a:schemeClr>
            </a:gs>
            <a:gs pos="100000">
              <a:schemeClr val="accent2">
                <a:alpha val="50000"/>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519" tIns="33020" rIns="147519" bIns="33020" numCol="1" spcCol="1270" anchor="ctr" anchorCtr="0">
          <a:noAutofit/>
        </a:bodyPr>
        <a:lstStyle/>
        <a:p>
          <a:pPr marL="0" lvl="0" indent="0" algn="ctr" defTabSz="1155700">
            <a:lnSpc>
              <a:spcPct val="90000"/>
            </a:lnSpc>
            <a:spcBef>
              <a:spcPct val="0"/>
            </a:spcBef>
            <a:spcAft>
              <a:spcPct val="35000"/>
            </a:spcAft>
            <a:buNone/>
          </a:pPr>
          <a:r>
            <a:rPr lang="en-US" sz="2600" kern="1200" dirty="0"/>
            <a:t>Firm and insurance</a:t>
          </a:r>
        </a:p>
      </dsp:txBody>
      <dsp:txXfrm>
        <a:off x="2538365" y="1313436"/>
        <a:ext cx="1895431" cy="1895431"/>
      </dsp:txXfrm>
    </dsp:sp>
    <dsp:sp modelId="{1C571716-A69B-894C-BA28-15EC90C7EA49}">
      <dsp:nvSpPr>
        <dsp:cNvPr id="0" name=""/>
        <dsp:cNvSpPr/>
      </dsp:nvSpPr>
      <dsp:spPr>
        <a:xfrm>
          <a:off x="4290245" y="920880"/>
          <a:ext cx="2680543" cy="2680543"/>
        </a:xfrm>
        <a:prstGeom prst="ellipse">
          <a:avLst/>
        </a:prstGeom>
        <a:gradFill rotWithShape="0">
          <a:gsLst>
            <a:gs pos="0">
              <a:schemeClr val="accent2">
                <a:alpha val="50000"/>
                <a:hueOff val="-727682"/>
                <a:satOff val="-41964"/>
                <a:lumOff val="4314"/>
                <a:alphaOff val="0"/>
                <a:satMod val="103000"/>
                <a:lumMod val="102000"/>
                <a:tint val="94000"/>
              </a:schemeClr>
            </a:gs>
            <a:gs pos="50000">
              <a:schemeClr val="accent2">
                <a:alpha val="50000"/>
                <a:hueOff val="-727682"/>
                <a:satOff val="-41964"/>
                <a:lumOff val="4314"/>
                <a:alphaOff val="0"/>
                <a:satMod val="110000"/>
                <a:lumMod val="100000"/>
                <a:shade val="100000"/>
              </a:schemeClr>
            </a:gs>
            <a:gs pos="100000">
              <a:schemeClr val="accent2">
                <a:alpha val="50000"/>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519" tIns="33020" rIns="147519" bIns="33020" numCol="1" spcCol="1270" anchor="ctr" anchorCtr="0">
          <a:noAutofit/>
        </a:bodyPr>
        <a:lstStyle/>
        <a:p>
          <a:pPr marL="0" lvl="0" indent="0" algn="ctr" defTabSz="1155700">
            <a:lnSpc>
              <a:spcPct val="90000"/>
            </a:lnSpc>
            <a:spcBef>
              <a:spcPct val="0"/>
            </a:spcBef>
            <a:spcAft>
              <a:spcPct val="35000"/>
            </a:spcAft>
            <a:buNone/>
          </a:pPr>
          <a:r>
            <a:rPr lang="en-US" sz="2600" kern="1200" dirty="0"/>
            <a:t>Feb 23</a:t>
          </a:r>
          <a:r>
            <a:rPr lang="en-US" sz="2600" kern="1200" baseline="30000" dirty="0"/>
            <a:t>rd</a:t>
          </a:r>
          <a:r>
            <a:rPr lang="en-US" sz="2600" kern="1200" dirty="0"/>
            <a:t> – UCAS Extra opens</a:t>
          </a:r>
        </a:p>
      </dsp:txBody>
      <dsp:txXfrm>
        <a:off x="4682801" y="1313436"/>
        <a:ext cx="1895431" cy="1895431"/>
      </dsp:txXfrm>
    </dsp:sp>
    <dsp:sp modelId="{39CA9098-6CD5-4E41-BD07-B7F83DD6DE10}">
      <dsp:nvSpPr>
        <dsp:cNvPr id="0" name=""/>
        <dsp:cNvSpPr/>
      </dsp:nvSpPr>
      <dsp:spPr>
        <a:xfrm>
          <a:off x="6434680" y="920880"/>
          <a:ext cx="2680543" cy="2680543"/>
        </a:xfrm>
        <a:prstGeom prst="ellipse">
          <a:avLst/>
        </a:prstGeom>
        <a:gradFill rotWithShape="0">
          <a:gsLst>
            <a:gs pos="0">
              <a:schemeClr val="accent2">
                <a:alpha val="50000"/>
                <a:hueOff val="-1091522"/>
                <a:satOff val="-62946"/>
                <a:lumOff val="6471"/>
                <a:alphaOff val="0"/>
                <a:satMod val="103000"/>
                <a:lumMod val="102000"/>
                <a:tint val="94000"/>
              </a:schemeClr>
            </a:gs>
            <a:gs pos="50000">
              <a:schemeClr val="accent2">
                <a:alpha val="50000"/>
                <a:hueOff val="-1091522"/>
                <a:satOff val="-62946"/>
                <a:lumOff val="6471"/>
                <a:alphaOff val="0"/>
                <a:satMod val="110000"/>
                <a:lumMod val="100000"/>
                <a:shade val="100000"/>
              </a:schemeClr>
            </a:gs>
            <a:gs pos="100000">
              <a:schemeClr val="accent2">
                <a:alpha val="50000"/>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519" tIns="33020" rIns="147519" bIns="33020" numCol="1" spcCol="1270" anchor="ctr" anchorCtr="0">
          <a:noAutofit/>
        </a:bodyPr>
        <a:lstStyle/>
        <a:p>
          <a:pPr marL="0" lvl="0" indent="0" algn="ctr" defTabSz="1155700">
            <a:lnSpc>
              <a:spcPct val="90000"/>
            </a:lnSpc>
            <a:spcBef>
              <a:spcPct val="0"/>
            </a:spcBef>
            <a:spcAft>
              <a:spcPct val="35000"/>
            </a:spcAft>
            <a:buNone/>
          </a:pPr>
          <a:r>
            <a:rPr lang="en-US" sz="2600" kern="1200" dirty="0"/>
            <a:t>18</a:t>
          </a:r>
          <a:r>
            <a:rPr lang="en-US" sz="2600" kern="1200" baseline="30000" dirty="0"/>
            <a:t>th</a:t>
          </a:r>
          <a:r>
            <a:rPr lang="en-US" sz="2600" kern="1200" dirty="0"/>
            <a:t> May – deadline for (most) university offers</a:t>
          </a:r>
        </a:p>
      </dsp:txBody>
      <dsp:txXfrm>
        <a:off x="6827236" y="1313436"/>
        <a:ext cx="1895431" cy="1895431"/>
      </dsp:txXfrm>
    </dsp:sp>
    <dsp:sp modelId="{203D60D3-6974-49E4-8D6B-A082AEF29538}">
      <dsp:nvSpPr>
        <dsp:cNvPr id="0" name=""/>
        <dsp:cNvSpPr/>
      </dsp:nvSpPr>
      <dsp:spPr>
        <a:xfrm>
          <a:off x="8579115" y="920880"/>
          <a:ext cx="2680543" cy="2680543"/>
        </a:xfrm>
        <a:prstGeom prst="ellipse">
          <a:avLst/>
        </a:prstGeom>
        <a:gradFill rotWithShape="0">
          <a:gsLst>
            <a:gs pos="0">
              <a:schemeClr val="accent2">
                <a:alpha val="50000"/>
                <a:hueOff val="-1455363"/>
                <a:satOff val="-83928"/>
                <a:lumOff val="8628"/>
                <a:alphaOff val="0"/>
                <a:satMod val="103000"/>
                <a:lumMod val="102000"/>
                <a:tint val="94000"/>
              </a:schemeClr>
            </a:gs>
            <a:gs pos="50000">
              <a:schemeClr val="accent2">
                <a:alpha val="50000"/>
                <a:hueOff val="-1455363"/>
                <a:satOff val="-83928"/>
                <a:lumOff val="8628"/>
                <a:alphaOff val="0"/>
                <a:satMod val="110000"/>
                <a:lumMod val="100000"/>
                <a:shade val="100000"/>
              </a:schemeClr>
            </a:gs>
            <a:gs pos="100000">
              <a:schemeClr val="accent2">
                <a:alpha val="50000"/>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519" tIns="33020" rIns="147519" bIns="33020" numCol="1" spcCol="1270" anchor="ctr" anchorCtr="0">
          <a:noAutofit/>
        </a:bodyPr>
        <a:lstStyle/>
        <a:p>
          <a:pPr marL="0" lvl="0" indent="0" algn="ctr" defTabSz="1155700">
            <a:lnSpc>
              <a:spcPct val="90000"/>
            </a:lnSpc>
            <a:spcBef>
              <a:spcPct val="0"/>
            </a:spcBef>
            <a:spcAft>
              <a:spcPct val="35000"/>
            </a:spcAft>
            <a:buNone/>
          </a:pPr>
          <a:r>
            <a:rPr lang="en-US" sz="2600" kern="1200" dirty="0"/>
            <a:t>8</a:t>
          </a:r>
          <a:r>
            <a:rPr lang="en-US" sz="2600" kern="1200" baseline="30000" dirty="0"/>
            <a:t>th</a:t>
          </a:r>
          <a:r>
            <a:rPr lang="en-US" sz="2600" kern="1200" dirty="0"/>
            <a:t> June – deadline to make your F+I choices</a:t>
          </a:r>
        </a:p>
      </dsp:txBody>
      <dsp:txXfrm>
        <a:off x="8971671" y="1313436"/>
        <a:ext cx="1895431" cy="1895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893D6-8B0F-BC4C-A109-4066D49EB8D1}">
      <dsp:nvSpPr>
        <dsp:cNvPr id="0" name=""/>
        <dsp:cNvSpPr/>
      </dsp:nvSpPr>
      <dsp:spPr>
        <a:xfrm>
          <a:off x="213" y="136851"/>
          <a:ext cx="2574986" cy="340296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51" tIns="0" rIns="254351" bIns="330200" numCol="1" spcCol="1270" anchor="t" anchorCtr="0">
          <a:noAutofit/>
        </a:bodyPr>
        <a:lstStyle/>
        <a:p>
          <a:pPr marL="0" lvl="0" indent="0" algn="l" defTabSz="1066800">
            <a:lnSpc>
              <a:spcPct val="90000"/>
            </a:lnSpc>
            <a:spcBef>
              <a:spcPct val="0"/>
            </a:spcBef>
            <a:spcAft>
              <a:spcPct val="35000"/>
            </a:spcAft>
            <a:buNone/>
          </a:pPr>
          <a:r>
            <a:rPr lang="en-GB" sz="2400" kern="1200" dirty="0"/>
            <a:t>Usually opens in April</a:t>
          </a:r>
        </a:p>
      </dsp:txBody>
      <dsp:txXfrm>
        <a:off x="213" y="1498038"/>
        <a:ext cx="2574986" cy="2041781"/>
      </dsp:txXfrm>
    </dsp:sp>
    <dsp:sp modelId="{730D6A7C-8B6C-8A4E-A069-69E42366A094}">
      <dsp:nvSpPr>
        <dsp:cNvPr id="0" name=""/>
        <dsp:cNvSpPr/>
      </dsp:nvSpPr>
      <dsp:spPr>
        <a:xfrm>
          <a:off x="117259" y="349525"/>
          <a:ext cx="2340894" cy="11236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351" tIns="165100" rIns="254351" bIns="165100" numCol="1" spcCol="1270" anchor="ctr" anchorCtr="0">
          <a:noAutofit/>
        </a:bodyPr>
        <a:lstStyle/>
        <a:p>
          <a:pPr marL="0" lvl="0" indent="0" algn="l" defTabSz="2489200">
            <a:lnSpc>
              <a:spcPct val="90000"/>
            </a:lnSpc>
            <a:spcBef>
              <a:spcPct val="0"/>
            </a:spcBef>
            <a:spcAft>
              <a:spcPct val="35000"/>
            </a:spcAft>
            <a:buNone/>
          </a:pPr>
          <a:r>
            <a:rPr lang="en-US" sz="5600" kern="1200"/>
            <a:t>01</a:t>
          </a:r>
          <a:endParaRPr lang="en-US" sz="5600" kern="1200" dirty="0"/>
        </a:p>
      </dsp:txBody>
      <dsp:txXfrm>
        <a:off x="117259" y="349525"/>
        <a:ext cx="2340894" cy="1123629"/>
      </dsp:txXfrm>
    </dsp:sp>
    <dsp:sp modelId="{629E0E9A-90FA-5447-B51D-80A1EDEBF9F0}">
      <dsp:nvSpPr>
        <dsp:cNvPr id="0" name=""/>
        <dsp:cNvSpPr/>
      </dsp:nvSpPr>
      <dsp:spPr>
        <a:xfrm>
          <a:off x="2781199" y="136851"/>
          <a:ext cx="2574986" cy="3402968"/>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51" tIns="0" rIns="254351" bIns="330200" numCol="1" spcCol="1270" anchor="t" anchorCtr="0">
          <a:noAutofit/>
        </a:bodyPr>
        <a:lstStyle/>
        <a:p>
          <a:pPr marL="0" lvl="0" indent="0" algn="l" defTabSz="1066800">
            <a:lnSpc>
              <a:spcPct val="90000"/>
            </a:lnSpc>
            <a:spcBef>
              <a:spcPct val="0"/>
            </a:spcBef>
            <a:spcAft>
              <a:spcPct val="35000"/>
            </a:spcAft>
            <a:buNone/>
          </a:pPr>
          <a:r>
            <a:rPr lang="en-GB" sz="2400" kern="1200" dirty="0"/>
            <a:t>To secure payment in Sept there is usually a deadline end of May</a:t>
          </a:r>
        </a:p>
      </dsp:txBody>
      <dsp:txXfrm>
        <a:off x="2781199" y="1498038"/>
        <a:ext cx="2574986" cy="2041781"/>
      </dsp:txXfrm>
    </dsp:sp>
    <dsp:sp modelId="{681D6E25-03FB-1E43-935F-5EDBD21B970D}">
      <dsp:nvSpPr>
        <dsp:cNvPr id="0" name=""/>
        <dsp:cNvSpPr/>
      </dsp:nvSpPr>
      <dsp:spPr>
        <a:xfrm>
          <a:off x="2781199" y="293887"/>
          <a:ext cx="2574986" cy="12349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351" tIns="165100" rIns="254351" bIns="165100" numCol="1" spcCol="1270" anchor="ctr" anchorCtr="0">
          <a:noAutofit/>
        </a:bodyPr>
        <a:lstStyle/>
        <a:p>
          <a:pPr marL="0" lvl="0" indent="0" algn="l" defTabSz="2489200">
            <a:lnSpc>
              <a:spcPct val="90000"/>
            </a:lnSpc>
            <a:spcBef>
              <a:spcPct val="0"/>
            </a:spcBef>
            <a:spcAft>
              <a:spcPct val="35000"/>
            </a:spcAft>
            <a:buNone/>
          </a:pPr>
          <a:r>
            <a:rPr lang="en-US" sz="5600" kern="1200"/>
            <a:t>02</a:t>
          </a:r>
          <a:endParaRPr lang="en-US" sz="5600" kern="1200" dirty="0"/>
        </a:p>
      </dsp:txBody>
      <dsp:txXfrm>
        <a:off x="2781199" y="293887"/>
        <a:ext cx="2574986" cy="1234906"/>
      </dsp:txXfrm>
    </dsp:sp>
    <dsp:sp modelId="{5E17B6A5-B2ED-B045-8615-2BF2A5B2BCBC}">
      <dsp:nvSpPr>
        <dsp:cNvPr id="0" name=""/>
        <dsp:cNvSpPr/>
      </dsp:nvSpPr>
      <dsp:spPr>
        <a:xfrm>
          <a:off x="5562184" y="136851"/>
          <a:ext cx="2574986" cy="3402968"/>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51" tIns="0" rIns="254351" bIns="330200" numCol="1" spcCol="1270" anchor="t" anchorCtr="0">
          <a:noAutofit/>
        </a:bodyPr>
        <a:lstStyle/>
        <a:p>
          <a:pPr marL="0" lvl="0" indent="0" algn="l" defTabSz="1066800">
            <a:lnSpc>
              <a:spcPct val="90000"/>
            </a:lnSpc>
            <a:spcBef>
              <a:spcPct val="0"/>
            </a:spcBef>
            <a:spcAft>
              <a:spcPct val="35000"/>
            </a:spcAft>
            <a:buNone/>
          </a:pPr>
          <a:r>
            <a:rPr lang="en-US" sz="2400" kern="1200" dirty="0"/>
            <a:t>You DO NOT need to have made your F+I choice to apply</a:t>
          </a:r>
        </a:p>
      </dsp:txBody>
      <dsp:txXfrm>
        <a:off x="5562184" y="1498038"/>
        <a:ext cx="2574986" cy="2041781"/>
      </dsp:txXfrm>
    </dsp:sp>
    <dsp:sp modelId="{E78BA05C-C4BA-AB49-83AD-BB50DBBEFC38}">
      <dsp:nvSpPr>
        <dsp:cNvPr id="0" name=""/>
        <dsp:cNvSpPr/>
      </dsp:nvSpPr>
      <dsp:spPr>
        <a:xfrm>
          <a:off x="5562184" y="293343"/>
          <a:ext cx="2574986" cy="12359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351" tIns="165100" rIns="254351" bIns="165100" numCol="1" spcCol="1270" anchor="ctr" anchorCtr="0">
          <a:noAutofit/>
        </a:bodyPr>
        <a:lstStyle/>
        <a:p>
          <a:pPr marL="0" lvl="0" indent="0" algn="l" defTabSz="2489200">
            <a:lnSpc>
              <a:spcPct val="90000"/>
            </a:lnSpc>
            <a:spcBef>
              <a:spcPct val="0"/>
            </a:spcBef>
            <a:spcAft>
              <a:spcPct val="35000"/>
            </a:spcAft>
            <a:buNone/>
          </a:pPr>
          <a:r>
            <a:rPr lang="en-US" sz="5600" kern="1200"/>
            <a:t>03</a:t>
          </a:r>
          <a:endParaRPr lang="en-US" sz="5600" kern="1200" dirty="0"/>
        </a:p>
      </dsp:txBody>
      <dsp:txXfrm>
        <a:off x="5562184" y="293343"/>
        <a:ext cx="2574986" cy="1235993"/>
      </dsp:txXfrm>
    </dsp:sp>
    <dsp:sp modelId="{E6EB1005-7876-3E44-A139-274CCA2D5975}">
      <dsp:nvSpPr>
        <dsp:cNvPr id="0" name=""/>
        <dsp:cNvSpPr/>
      </dsp:nvSpPr>
      <dsp:spPr>
        <a:xfrm>
          <a:off x="8343170" y="136851"/>
          <a:ext cx="2574986" cy="3402968"/>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51" tIns="0" rIns="254351" bIns="330200" numCol="1" spcCol="1270" anchor="t" anchorCtr="0">
          <a:noAutofit/>
        </a:bodyPr>
        <a:lstStyle/>
        <a:p>
          <a:pPr marL="0" lvl="0" indent="0" algn="l" defTabSz="1066800">
            <a:lnSpc>
              <a:spcPct val="90000"/>
            </a:lnSpc>
            <a:spcBef>
              <a:spcPct val="0"/>
            </a:spcBef>
            <a:spcAft>
              <a:spcPct val="35000"/>
            </a:spcAft>
            <a:buNone/>
          </a:pPr>
          <a:r>
            <a:rPr lang="en-US" sz="2400" kern="1200" dirty="0"/>
            <a:t>You will need to know household income </a:t>
          </a:r>
          <a:r>
            <a:rPr lang="en-US" sz="2400" kern="1200" dirty="0" err="1"/>
            <a:t>etc</a:t>
          </a:r>
          <a:endParaRPr lang="en-US" sz="2400" kern="1200" dirty="0"/>
        </a:p>
      </dsp:txBody>
      <dsp:txXfrm>
        <a:off x="8343170" y="1498038"/>
        <a:ext cx="2574986" cy="2041781"/>
      </dsp:txXfrm>
    </dsp:sp>
    <dsp:sp modelId="{2E07C8AC-94CD-254B-A683-E6D172DDD1D8}">
      <dsp:nvSpPr>
        <dsp:cNvPr id="0" name=""/>
        <dsp:cNvSpPr/>
      </dsp:nvSpPr>
      <dsp:spPr>
        <a:xfrm>
          <a:off x="8343170" y="293343"/>
          <a:ext cx="2574986" cy="12359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351" tIns="165100" rIns="254351" bIns="165100" numCol="1" spcCol="1270" anchor="ctr" anchorCtr="0">
          <a:noAutofit/>
        </a:bodyPr>
        <a:lstStyle/>
        <a:p>
          <a:pPr marL="0" lvl="0" indent="0" algn="l" defTabSz="2489200">
            <a:lnSpc>
              <a:spcPct val="90000"/>
            </a:lnSpc>
            <a:spcBef>
              <a:spcPct val="0"/>
            </a:spcBef>
            <a:spcAft>
              <a:spcPct val="35000"/>
            </a:spcAft>
            <a:buNone/>
          </a:pPr>
          <a:r>
            <a:rPr lang="en-US" sz="5600" kern="1200"/>
            <a:t>04</a:t>
          </a:r>
          <a:endParaRPr lang="en-US" sz="5600" kern="1200" dirty="0"/>
        </a:p>
      </dsp:txBody>
      <dsp:txXfrm>
        <a:off x="8343170" y="293343"/>
        <a:ext cx="2574986" cy="1235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0553-BD0C-6747-9950-23B8DAD632DD}">
      <dsp:nvSpPr>
        <dsp:cNvPr id="0" name=""/>
        <dsp:cNvSpPr/>
      </dsp:nvSpPr>
      <dsp:spPr>
        <a:xfrm>
          <a:off x="1374" y="920880"/>
          <a:ext cx="2680543" cy="2680543"/>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519" tIns="24130" rIns="147519" bIns="24130" numCol="1" spcCol="1270" anchor="ctr" anchorCtr="0">
          <a:noAutofit/>
        </a:bodyPr>
        <a:lstStyle/>
        <a:p>
          <a:pPr marL="0" lvl="0" indent="0" algn="ctr" defTabSz="844550">
            <a:lnSpc>
              <a:spcPct val="90000"/>
            </a:lnSpc>
            <a:spcBef>
              <a:spcPct val="0"/>
            </a:spcBef>
            <a:spcAft>
              <a:spcPct val="35000"/>
            </a:spcAft>
            <a:buNone/>
          </a:pPr>
          <a:r>
            <a:rPr lang="en-US" sz="1900" kern="1200" dirty="0"/>
            <a:t>There are no national / set deadlines!</a:t>
          </a:r>
        </a:p>
      </dsp:txBody>
      <dsp:txXfrm>
        <a:off x="393930" y="1313436"/>
        <a:ext cx="1895431" cy="1895431"/>
      </dsp:txXfrm>
    </dsp:sp>
    <dsp:sp modelId="{6DB64F11-17C2-6A40-A631-F5C726365C20}">
      <dsp:nvSpPr>
        <dsp:cNvPr id="0" name=""/>
        <dsp:cNvSpPr/>
      </dsp:nvSpPr>
      <dsp:spPr>
        <a:xfrm>
          <a:off x="2145809" y="920880"/>
          <a:ext cx="2680543" cy="2680543"/>
        </a:xfrm>
        <a:prstGeom prst="ellipse">
          <a:avLst/>
        </a:prstGeom>
        <a:gradFill rotWithShape="0">
          <a:gsLst>
            <a:gs pos="0">
              <a:schemeClr val="accent2">
                <a:alpha val="50000"/>
                <a:hueOff val="-363841"/>
                <a:satOff val="-20982"/>
                <a:lumOff val="2157"/>
                <a:alphaOff val="0"/>
                <a:satMod val="103000"/>
                <a:lumMod val="102000"/>
                <a:tint val="94000"/>
              </a:schemeClr>
            </a:gs>
            <a:gs pos="50000">
              <a:schemeClr val="accent2">
                <a:alpha val="50000"/>
                <a:hueOff val="-363841"/>
                <a:satOff val="-20982"/>
                <a:lumOff val="2157"/>
                <a:alphaOff val="0"/>
                <a:satMod val="110000"/>
                <a:lumMod val="100000"/>
                <a:shade val="100000"/>
              </a:schemeClr>
            </a:gs>
            <a:gs pos="100000">
              <a:schemeClr val="accent2">
                <a:alpha val="50000"/>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519" tIns="24130" rIns="147519" bIns="24130" numCol="1" spcCol="1270" anchor="ctr" anchorCtr="0">
          <a:noAutofit/>
        </a:bodyPr>
        <a:lstStyle/>
        <a:p>
          <a:pPr marL="0" lvl="0" indent="0" algn="ctr" defTabSz="844550">
            <a:lnSpc>
              <a:spcPct val="90000"/>
            </a:lnSpc>
            <a:spcBef>
              <a:spcPct val="0"/>
            </a:spcBef>
            <a:spcAft>
              <a:spcPct val="35000"/>
            </a:spcAft>
            <a:buNone/>
          </a:pPr>
          <a:r>
            <a:rPr lang="en-US" sz="1900" kern="1200" dirty="0"/>
            <a:t>Check social media</a:t>
          </a:r>
        </a:p>
      </dsp:txBody>
      <dsp:txXfrm>
        <a:off x="2538365" y="1313436"/>
        <a:ext cx="1895431" cy="1895431"/>
      </dsp:txXfrm>
    </dsp:sp>
    <dsp:sp modelId="{1C571716-A69B-894C-BA28-15EC90C7EA49}">
      <dsp:nvSpPr>
        <dsp:cNvPr id="0" name=""/>
        <dsp:cNvSpPr/>
      </dsp:nvSpPr>
      <dsp:spPr>
        <a:xfrm>
          <a:off x="4290245" y="920880"/>
          <a:ext cx="2680543" cy="2680543"/>
        </a:xfrm>
        <a:prstGeom prst="ellipse">
          <a:avLst/>
        </a:prstGeom>
        <a:gradFill rotWithShape="0">
          <a:gsLst>
            <a:gs pos="0">
              <a:schemeClr val="accent2">
                <a:alpha val="50000"/>
                <a:hueOff val="-727682"/>
                <a:satOff val="-41964"/>
                <a:lumOff val="4314"/>
                <a:alphaOff val="0"/>
                <a:satMod val="103000"/>
                <a:lumMod val="102000"/>
                <a:tint val="94000"/>
              </a:schemeClr>
            </a:gs>
            <a:gs pos="50000">
              <a:schemeClr val="accent2">
                <a:alpha val="50000"/>
                <a:hueOff val="-727682"/>
                <a:satOff val="-41964"/>
                <a:lumOff val="4314"/>
                <a:alphaOff val="0"/>
                <a:satMod val="110000"/>
                <a:lumMod val="100000"/>
                <a:shade val="100000"/>
              </a:schemeClr>
            </a:gs>
            <a:gs pos="100000">
              <a:schemeClr val="accent2">
                <a:alpha val="50000"/>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519" tIns="24130" rIns="147519" bIns="24130" numCol="1" spcCol="1270" anchor="ctr" anchorCtr="0">
          <a:noAutofit/>
        </a:bodyPr>
        <a:lstStyle/>
        <a:p>
          <a:pPr marL="0" lvl="0" indent="0" algn="ctr" defTabSz="844550">
            <a:lnSpc>
              <a:spcPct val="90000"/>
            </a:lnSpc>
            <a:spcBef>
              <a:spcPct val="0"/>
            </a:spcBef>
            <a:spcAft>
              <a:spcPct val="35000"/>
            </a:spcAft>
            <a:buNone/>
          </a:pPr>
          <a:r>
            <a:rPr lang="en-US" sz="1900" kern="1200" dirty="0"/>
            <a:t>Careers newsletter</a:t>
          </a:r>
        </a:p>
      </dsp:txBody>
      <dsp:txXfrm>
        <a:off x="4682801" y="1313436"/>
        <a:ext cx="1895431" cy="1895431"/>
      </dsp:txXfrm>
    </dsp:sp>
    <dsp:sp modelId="{203D60D3-6974-49E4-8D6B-A082AEF29538}">
      <dsp:nvSpPr>
        <dsp:cNvPr id="0" name=""/>
        <dsp:cNvSpPr/>
      </dsp:nvSpPr>
      <dsp:spPr>
        <a:xfrm>
          <a:off x="6434680" y="920880"/>
          <a:ext cx="2680543" cy="2680543"/>
        </a:xfrm>
        <a:prstGeom prst="ellipse">
          <a:avLst/>
        </a:prstGeom>
        <a:gradFill rotWithShape="0">
          <a:gsLst>
            <a:gs pos="0">
              <a:schemeClr val="accent2">
                <a:alpha val="50000"/>
                <a:hueOff val="-1091522"/>
                <a:satOff val="-62946"/>
                <a:lumOff val="6471"/>
                <a:alphaOff val="0"/>
                <a:satMod val="103000"/>
                <a:lumMod val="102000"/>
                <a:tint val="94000"/>
              </a:schemeClr>
            </a:gs>
            <a:gs pos="50000">
              <a:schemeClr val="accent2">
                <a:alpha val="50000"/>
                <a:hueOff val="-1091522"/>
                <a:satOff val="-62946"/>
                <a:lumOff val="6471"/>
                <a:alphaOff val="0"/>
                <a:satMod val="110000"/>
                <a:lumMod val="100000"/>
                <a:shade val="100000"/>
              </a:schemeClr>
            </a:gs>
            <a:gs pos="100000">
              <a:schemeClr val="accent2">
                <a:alpha val="50000"/>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519" tIns="24130" rIns="147519" bIns="24130" numCol="1" spcCol="1270" anchor="ctr" anchorCtr="0">
          <a:noAutofit/>
        </a:bodyPr>
        <a:lstStyle/>
        <a:p>
          <a:pPr marL="0" lvl="0" indent="0" algn="ctr" defTabSz="844550">
            <a:lnSpc>
              <a:spcPct val="90000"/>
            </a:lnSpc>
            <a:spcBef>
              <a:spcPct val="0"/>
            </a:spcBef>
            <a:spcAft>
              <a:spcPct val="35000"/>
            </a:spcAft>
            <a:buNone/>
          </a:pPr>
          <a:r>
            <a:rPr lang="en-US" sz="1900" kern="1200" dirty="0"/>
            <a:t>Amazing Apprenticeships Jan 17</a:t>
          </a:r>
          <a:r>
            <a:rPr lang="en-US" sz="1900" kern="1200" baseline="30000" dirty="0"/>
            <a:t>th</a:t>
          </a:r>
          <a:endParaRPr lang="en-US" sz="1900" kern="1200" dirty="0"/>
        </a:p>
      </dsp:txBody>
      <dsp:txXfrm>
        <a:off x="6827236" y="1313436"/>
        <a:ext cx="1895431" cy="1895431"/>
      </dsp:txXfrm>
    </dsp:sp>
    <dsp:sp modelId="{DE41C820-18D7-4CD1-A0C4-8D45CB99E3B3}">
      <dsp:nvSpPr>
        <dsp:cNvPr id="0" name=""/>
        <dsp:cNvSpPr/>
      </dsp:nvSpPr>
      <dsp:spPr>
        <a:xfrm>
          <a:off x="8579115" y="920880"/>
          <a:ext cx="2680543" cy="2680543"/>
        </a:xfrm>
        <a:prstGeom prst="ellipse">
          <a:avLst/>
        </a:prstGeom>
        <a:gradFill rotWithShape="0">
          <a:gsLst>
            <a:gs pos="0">
              <a:schemeClr val="accent2">
                <a:alpha val="50000"/>
                <a:hueOff val="-1455363"/>
                <a:satOff val="-83928"/>
                <a:lumOff val="8628"/>
                <a:alphaOff val="0"/>
                <a:satMod val="103000"/>
                <a:lumMod val="102000"/>
                <a:tint val="94000"/>
              </a:schemeClr>
            </a:gs>
            <a:gs pos="50000">
              <a:schemeClr val="accent2">
                <a:alpha val="50000"/>
                <a:hueOff val="-1455363"/>
                <a:satOff val="-83928"/>
                <a:lumOff val="8628"/>
                <a:alphaOff val="0"/>
                <a:satMod val="110000"/>
                <a:lumMod val="100000"/>
                <a:shade val="100000"/>
              </a:schemeClr>
            </a:gs>
            <a:gs pos="100000">
              <a:schemeClr val="accent2">
                <a:alpha val="50000"/>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7519" tIns="24130" rIns="147519" bIns="24130" numCol="1" spcCol="1270" anchor="ctr" anchorCtr="0">
          <a:noAutofit/>
        </a:bodyPr>
        <a:lstStyle/>
        <a:p>
          <a:pPr marL="0" lvl="0" indent="0" algn="ctr" defTabSz="844550">
            <a:lnSpc>
              <a:spcPct val="90000"/>
            </a:lnSpc>
            <a:spcBef>
              <a:spcPct val="0"/>
            </a:spcBef>
            <a:spcAft>
              <a:spcPct val="35000"/>
            </a:spcAft>
            <a:buNone/>
          </a:pPr>
          <a:r>
            <a:rPr lang="en-US" sz="1900" kern="1200" dirty="0"/>
            <a:t>WIN – CVs and interviews – 7</a:t>
          </a:r>
          <a:r>
            <a:rPr lang="en-US" sz="1900" kern="1200" baseline="30000" dirty="0"/>
            <a:t>th</a:t>
          </a:r>
          <a:r>
            <a:rPr lang="en-US" sz="1900" kern="1200" dirty="0"/>
            <a:t> Feb</a:t>
          </a:r>
        </a:p>
      </dsp:txBody>
      <dsp:txXfrm>
        <a:off x="8971671" y="1313436"/>
        <a:ext cx="1895431" cy="1895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893D6-8B0F-BC4C-A109-4066D49EB8D1}">
      <dsp:nvSpPr>
        <dsp:cNvPr id="0" name=""/>
        <dsp:cNvSpPr/>
      </dsp:nvSpPr>
      <dsp:spPr>
        <a:xfrm>
          <a:off x="213" y="136851"/>
          <a:ext cx="2574986" cy="340296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51" tIns="0" rIns="254351" bIns="330200" numCol="1" spcCol="1270" anchor="t" anchorCtr="0">
          <a:noAutofit/>
        </a:bodyPr>
        <a:lstStyle/>
        <a:p>
          <a:pPr marL="0" lvl="0" indent="0" algn="l" defTabSz="1155700">
            <a:lnSpc>
              <a:spcPct val="90000"/>
            </a:lnSpc>
            <a:spcBef>
              <a:spcPct val="0"/>
            </a:spcBef>
            <a:spcAft>
              <a:spcPct val="35000"/>
            </a:spcAft>
            <a:buNone/>
          </a:pPr>
          <a:r>
            <a:rPr lang="en-GB" sz="2600" kern="1200" dirty="0"/>
            <a:t>Jan 25</a:t>
          </a:r>
          <a:r>
            <a:rPr lang="en-GB" sz="2600" kern="1200" baseline="30000" dirty="0"/>
            <a:t>th</a:t>
          </a:r>
          <a:r>
            <a:rPr lang="en-GB" sz="2600" kern="1200" dirty="0"/>
            <a:t> – internal exams start	</a:t>
          </a:r>
        </a:p>
      </dsp:txBody>
      <dsp:txXfrm>
        <a:off x="213" y="1498038"/>
        <a:ext cx="2574986" cy="2041781"/>
      </dsp:txXfrm>
    </dsp:sp>
    <dsp:sp modelId="{730D6A7C-8B6C-8A4E-A069-69E42366A094}">
      <dsp:nvSpPr>
        <dsp:cNvPr id="0" name=""/>
        <dsp:cNvSpPr/>
      </dsp:nvSpPr>
      <dsp:spPr>
        <a:xfrm>
          <a:off x="117259" y="349525"/>
          <a:ext cx="2340894" cy="11236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351" tIns="165100" rIns="254351" bIns="165100" numCol="1" spcCol="1270" anchor="ctr" anchorCtr="0">
          <a:noAutofit/>
        </a:bodyPr>
        <a:lstStyle/>
        <a:p>
          <a:pPr marL="0" lvl="0" indent="0" algn="l" defTabSz="2489200">
            <a:lnSpc>
              <a:spcPct val="90000"/>
            </a:lnSpc>
            <a:spcBef>
              <a:spcPct val="0"/>
            </a:spcBef>
            <a:spcAft>
              <a:spcPct val="35000"/>
            </a:spcAft>
            <a:buNone/>
          </a:pPr>
          <a:r>
            <a:rPr lang="en-US" sz="5600" kern="1200"/>
            <a:t>01</a:t>
          </a:r>
          <a:endParaRPr lang="en-US" sz="5600" kern="1200" dirty="0"/>
        </a:p>
      </dsp:txBody>
      <dsp:txXfrm>
        <a:off x="117259" y="349525"/>
        <a:ext cx="2340894" cy="1123629"/>
      </dsp:txXfrm>
    </dsp:sp>
    <dsp:sp modelId="{629E0E9A-90FA-5447-B51D-80A1EDEBF9F0}">
      <dsp:nvSpPr>
        <dsp:cNvPr id="0" name=""/>
        <dsp:cNvSpPr/>
      </dsp:nvSpPr>
      <dsp:spPr>
        <a:xfrm>
          <a:off x="2781199" y="136851"/>
          <a:ext cx="2574986" cy="3402968"/>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51" tIns="0" rIns="254351" bIns="330200" numCol="1" spcCol="1270" anchor="t" anchorCtr="0">
          <a:noAutofit/>
        </a:bodyPr>
        <a:lstStyle/>
        <a:p>
          <a:pPr marL="0" lvl="0" indent="0" algn="l" defTabSz="1155700">
            <a:lnSpc>
              <a:spcPct val="90000"/>
            </a:lnSpc>
            <a:spcBef>
              <a:spcPct val="0"/>
            </a:spcBef>
            <a:spcAft>
              <a:spcPct val="35000"/>
            </a:spcAft>
            <a:buNone/>
          </a:pPr>
          <a:r>
            <a:rPr lang="en-GB" sz="2600" kern="1200" dirty="0"/>
            <a:t>w/b Jan 30</a:t>
          </a:r>
          <a:r>
            <a:rPr lang="en-GB" sz="2600" kern="1200" baseline="30000" dirty="0"/>
            <a:t>th</a:t>
          </a:r>
          <a:r>
            <a:rPr lang="en-GB" sz="2600" kern="1200" dirty="0"/>
            <a:t> exams continue – no lessons</a:t>
          </a:r>
        </a:p>
      </dsp:txBody>
      <dsp:txXfrm>
        <a:off x="2781199" y="1498038"/>
        <a:ext cx="2574986" cy="2041781"/>
      </dsp:txXfrm>
    </dsp:sp>
    <dsp:sp modelId="{681D6E25-03FB-1E43-935F-5EDBD21B970D}">
      <dsp:nvSpPr>
        <dsp:cNvPr id="0" name=""/>
        <dsp:cNvSpPr/>
      </dsp:nvSpPr>
      <dsp:spPr>
        <a:xfrm>
          <a:off x="2781199" y="293887"/>
          <a:ext cx="2574986" cy="12349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351" tIns="165100" rIns="254351" bIns="165100" numCol="1" spcCol="1270" anchor="ctr" anchorCtr="0">
          <a:noAutofit/>
        </a:bodyPr>
        <a:lstStyle/>
        <a:p>
          <a:pPr marL="0" lvl="0" indent="0" algn="l" defTabSz="2489200">
            <a:lnSpc>
              <a:spcPct val="90000"/>
            </a:lnSpc>
            <a:spcBef>
              <a:spcPct val="0"/>
            </a:spcBef>
            <a:spcAft>
              <a:spcPct val="35000"/>
            </a:spcAft>
            <a:buNone/>
          </a:pPr>
          <a:r>
            <a:rPr lang="en-US" sz="5600" kern="1200"/>
            <a:t>02</a:t>
          </a:r>
          <a:endParaRPr lang="en-US" sz="5600" kern="1200" dirty="0"/>
        </a:p>
      </dsp:txBody>
      <dsp:txXfrm>
        <a:off x="2781199" y="293887"/>
        <a:ext cx="2574986" cy="1234906"/>
      </dsp:txXfrm>
    </dsp:sp>
    <dsp:sp modelId="{5E17B6A5-B2ED-B045-8615-2BF2A5B2BCBC}">
      <dsp:nvSpPr>
        <dsp:cNvPr id="0" name=""/>
        <dsp:cNvSpPr/>
      </dsp:nvSpPr>
      <dsp:spPr>
        <a:xfrm>
          <a:off x="5562184" y="136851"/>
          <a:ext cx="2574986" cy="3402968"/>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51" tIns="0" rIns="254351" bIns="330200" numCol="1" spcCol="1270" anchor="t" anchorCtr="0">
          <a:noAutofit/>
        </a:bodyPr>
        <a:lstStyle/>
        <a:p>
          <a:pPr marL="0" lvl="0" indent="0" algn="l" defTabSz="1155700">
            <a:lnSpc>
              <a:spcPct val="90000"/>
            </a:lnSpc>
            <a:spcBef>
              <a:spcPct val="0"/>
            </a:spcBef>
            <a:spcAft>
              <a:spcPct val="35000"/>
            </a:spcAft>
            <a:buNone/>
          </a:pPr>
          <a:r>
            <a:rPr lang="en-US" sz="2600" kern="1200" dirty="0"/>
            <a:t>Summer exams start – w/b 15</a:t>
          </a:r>
          <a:r>
            <a:rPr lang="en-US" sz="2600" kern="1200" baseline="30000" dirty="0"/>
            <a:t>th</a:t>
          </a:r>
          <a:r>
            <a:rPr lang="en-US" sz="2600" kern="1200" dirty="0"/>
            <a:t> May</a:t>
          </a:r>
        </a:p>
      </dsp:txBody>
      <dsp:txXfrm>
        <a:off x="5562184" y="1498038"/>
        <a:ext cx="2574986" cy="2041781"/>
      </dsp:txXfrm>
    </dsp:sp>
    <dsp:sp modelId="{E78BA05C-C4BA-AB49-83AD-BB50DBBEFC38}">
      <dsp:nvSpPr>
        <dsp:cNvPr id="0" name=""/>
        <dsp:cNvSpPr/>
      </dsp:nvSpPr>
      <dsp:spPr>
        <a:xfrm>
          <a:off x="5562184" y="293343"/>
          <a:ext cx="2574986" cy="12359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351" tIns="165100" rIns="254351" bIns="165100" numCol="1" spcCol="1270" anchor="ctr" anchorCtr="0">
          <a:noAutofit/>
        </a:bodyPr>
        <a:lstStyle/>
        <a:p>
          <a:pPr marL="0" lvl="0" indent="0" algn="l" defTabSz="2489200">
            <a:lnSpc>
              <a:spcPct val="90000"/>
            </a:lnSpc>
            <a:spcBef>
              <a:spcPct val="0"/>
            </a:spcBef>
            <a:spcAft>
              <a:spcPct val="35000"/>
            </a:spcAft>
            <a:buNone/>
          </a:pPr>
          <a:r>
            <a:rPr lang="en-US" sz="5600" kern="1200"/>
            <a:t>03</a:t>
          </a:r>
          <a:endParaRPr lang="en-US" sz="5600" kern="1200" dirty="0"/>
        </a:p>
      </dsp:txBody>
      <dsp:txXfrm>
        <a:off x="5562184" y="293343"/>
        <a:ext cx="2574986" cy="1235993"/>
      </dsp:txXfrm>
    </dsp:sp>
    <dsp:sp modelId="{E6EB1005-7876-3E44-A139-274CCA2D5975}">
      <dsp:nvSpPr>
        <dsp:cNvPr id="0" name=""/>
        <dsp:cNvSpPr/>
      </dsp:nvSpPr>
      <dsp:spPr>
        <a:xfrm>
          <a:off x="8343170" y="136851"/>
          <a:ext cx="2574986" cy="3402968"/>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351" tIns="0" rIns="254351" bIns="330200" numCol="1" spcCol="1270" anchor="t" anchorCtr="0">
          <a:noAutofit/>
        </a:bodyPr>
        <a:lstStyle/>
        <a:p>
          <a:pPr marL="0" lvl="0" indent="0" algn="l" defTabSz="1155700">
            <a:lnSpc>
              <a:spcPct val="90000"/>
            </a:lnSpc>
            <a:spcBef>
              <a:spcPct val="0"/>
            </a:spcBef>
            <a:spcAft>
              <a:spcPct val="35000"/>
            </a:spcAft>
            <a:buNone/>
          </a:pPr>
          <a:r>
            <a:rPr lang="en-US" sz="2600" kern="1200" dirty="0"/>
            <a:t>Summer exams end – contingency day 28</a:t>
          </a:r>
          <a:r>
            <a:rPr lang="en-US" sz="2600" kern="1200" baseline="30000" dirty="0"/>
            <a:t>th</a:t>
          </a:r>
          <a:r>
            <a:rPr lang="en-US" sz="2600" kern="1200" dirty="0"/>
            <a:t> June</a:t>
          </a:r>
        </a:p>
      </dsp:txBody>
      <dsp:txXfrm>
        <a:off x="8343170" y="1498038"/>
        <a:ext cx="2574986" cy="2041781"/>
      </dsp:txXfrm>
    </dsp:sp>
    <dsp:sp modelId="{2E07C8AC-94CD-254B-A683-E6D172DDD1D8}">
      <dsp:nvSpPr>
        <dsp:cNvPr id="0" name=""/>
        <dsp:cNvSpPr/>
      </dsp:nvSpPr>
      <dsp:spPr>
        <a:xfrm>
          <a:off x="8343170" y="293343"/>
          <a:ext cx="2574986" cy="12359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351" tIns="165100" rIns="254351" bIns="165100" numCol="1" spcCol="1270" anchor="ctr" anchorCtr="0">
          <a:noAutofit/>
        </a:bodyPr>
        <a:lstStyle/>
        <a:p>
          <a:pPr marL="0" lvl="0" indent="0" algn="l" defTabSz="2489200">
            <a:lnSpc>
              <a:spcPct val="90000"/>
            </a:lnSpc>
            <a:spcBef>
              <a:spcPct val="0"/>
            </a:spcBef>
            <a:spcAft>
              <a:spcPct val="35000"/>
            </a:spcAft>
            <a:buNone/>
          </a:pPr>
          <a:r>
            <a:rPr lang="en-US" sz="5600" kern="1200"/>
            <a:t>04</a:t>
          </a:r>
          <a:endParaRPr lang="en-US" sz="5600" kern="1200" dirty="0"/>
        </a:p>
      </dsp:txBody>
      <dsp:txXfrm>
        <a:off x="8343170" y="293343"/>
        <a:ext cx="2574986" cy="12359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6A02C-D7AB-344E-986A-B3CF149A4564}" type="datetimeFigureOut">
              <a:rPr lang="en-GB" smtClean="0"/>
              <a:t>16/01/2023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F333F-AF85-6D4A-B5E9-77B204A9BCF2}" type="slidenum">
              <a:rPr lang="en-GB" smtClean="0"/>
              <a:t>‹#›</a:t>
            </a:fld>
            <a:endParaRPr lang="en-GB" dirty="0"/>
          </a:p>
        </p:txBody>
      </p:sp>
    </p:spTree>
    <p:extLst>
      <p:ext uri="{BB962C8B-B14F-4D97-AF65-F5344CB8AC3E}">
        <p14:creationId xmlns:p14="http://schemas.microsoft.com/office/powerpoint/2010/main" val="248397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EF333F-AF85-6D4A-B5E9-77B204A9BCF2}" type="slidenum">
              <a:rPr lang="en-GB" smtClean="0"/>
              <a:t>1</a:t>
            </a:fld>
            <a:endParaRPr lang="en-GB" dirty="0"/>
          </a:p>
        </p:txBody>
      </p:sp>
    </p:spTree>
    <p:extLst>
      <p:ext uri="{BB962C8B-B14F-4D97-AF65-F5344CB8AC3E}">
        <p14:creationId xmlns:p14="http://schemas.microsoft.com/office/powerpoint/2010/main" val="323573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14EF333F-AF85-6D4A-B5E9-77B204A9BCF2}" type="slidenum">
              <a:rPr lang="en-GB" smtClean="0"/>
              <a:t>28</a:t>
            </a:fld>
            <a:endParaRPr lang="en-GB" dirty="0"/>
          </a:p>
        </p:txBody>
      </p:sp>
    </p:spTree>
    <p:extLst>
      <p:ext uri="{BB962C8B-B14F-4D97-AF65-F5344CB8AC3E}">
        <p14:creationId xmlns:p14="http://schemas.microsoft.com/office/powerpoint/2010/main" val="3607142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4EF333F-AF85-6D4A-B5E9-77B204A9BCF2}" type="slidenum">
              <a:rPr lang="en-GB" smtClean="0"/>
              <a:t>29</a:t>
            </a:fld>
            <a:endParaRPr lang="en-GB" dirty="0"/>
          </a:p>
        </p:txBody>
      </p:sp>
    </p:spTree>
    <p:extLst>
      <p:ext uri="{BB962C8B-B14F-4D97-AF65-F5344CB8AC3E}">
        <p14:creationId xmlns:p14="http://schemas.microsoft.com/office/powerpoint/2010/main" val="195643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F333F-AF85-6D4A-B5E9-77B204A9BC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87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4EF333F-AF85-6D4A-B5E9-77B204A9BCF2}" type="slidenum">
              <a:rPr lang="en-GB" smtClean="0"/>
              <a:t>2</a:t>
            </a:fld>
            <a:endParaRPr lang="en-GB" dirty="0"/>
          </a:p>
        </p:txBody>
      </p:sp>
    </p:spTree>
    <p:extLst>
      <p:ext uri="{BB962C8B-B14F-4D97-AF65-F5344CB8AC3E}">
        <p14:creationId xmlns:p14="http://schemas.microsoft.com/office/powerpoint/2010/main" val="33492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A444F-A730-4703-A722-9C23BA24E3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32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Montserrat" panose="020B0604020202020204" pitchFamily="2" charset="0"/>
              </a:rPr>
              <a:t>The idea behind the method is that by breaking down the time into manageable chunks, you will be able to focus better on the task at hand, knowing you will soon have a break. Could this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A444F-A730-4703-A722-9C23BA24E3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19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easy did they find this? If you can explain it simply to someone else, that demonstrates your understanding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A444F-A730-4703-A722-9C23BA24E3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39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A444F-A730-4703-A722-9C23BA24E3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23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14EF333F-AF85-6D4A-B5E9-77B204A9BCF2}" type="slidenum">
              <a:rPr lang="en-GB" smtClean="0"/>
              <a:t>24</a:t>
            </a:fld>
            <a:endParaRPr lang="en-GB" dirty="0"/>
          </a:p>
        </p:txBody>
      </p:sp>
    </p:spTree>
    <p:extLst>
      <p:ext uri="{BB962C8B-B14F-4D97-AF65-F5344CB8AC3E}">
        <p14:creationId xmlns:p14="http://schemas.microsoft.com/office/powerpoint/2010/main" val="244946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14EF333F-AF85-6D4A-B5E9-77B204A9BCF2}" type="slidenum">
              <a:rPr lang="en-GB" smtClean="0"/>
              <a:t>25</a:t>
            </a:fld>
            <a:endParaRPr lang="en-GB" dirty="0"/>
          </a:p>
        </p:txBody>
      </p:sp>
    </p:spTree>
    <p:extLst>
      <p:ext uri="{BB962C8B-B14F-4D97-AF65-F5344CB8AC3E}">
        <p14:creationId xmlns:p14="http://schemas.microsoft.com/office/powerpoint/2010/main" val="176856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14EF333F-AF85-6D4A-B5E9-77B204A9BCF2}" type="slidenum">
              <a:rPr lang="en-GB" smtClean="0"/>
              <a:t>26</a:t>
            </a:fld>
            <a:endParaRPr lang="en-GB" dirty="0"/>
          </a:p>
        </p:txBody>
      </p:sp>
    </p:spTree>
    <p:extLst>
      <p:ext uri="{BB962C8B-B14F-4D97-AF65-F5344CB8AC3E}">
        <p14:creationId xmlns:p14="http://schemas.microsoft.com/office/powerpoint/2010/main" val="327510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A7EE-57FB-E242-9D2D-EA75665567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6D3DE5-637E-4540-85A9-1475C8421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7B2E0C-EB02-8742-A3D4-41215BBD151A}"/>
              </a:ext>
            </a:extLst>
          </p:cNvPr>
          <p:cNvSpPr>
            <a:spLocks noGrp="1"/>
          </p:cNvSpPr>
          <p:nvPr>
            <p:ph type="dt" sz="half" idx="10"/>
          </p:nvPr>
        </p:nvSpPr>
        <p:spPr/>
        <p:txBody>
          <a:bodyPr/>
          <a:lstStyle/>
          <a:p>
            <a:fld id="{323F6AD2-39C9-9045-87FD-FE9D687833C6}" type="datetimeFigureOut">
              <a:rPr lang="en-GB" smtClean="0"/>
              <a:t>16/01/2023</a:t>
            </a:fld>
            <a:endParaRPr lang="en-GB" dirty="0"/>
          </a:p>
        </p:txBody>
      </p:sp>
      <p:sp>
        <p:nvSpPr>
          <p:cNvPr id="5" name="Footer Placeholder 4">
            <a:extLst>
              <a:ext uri="{FF2B5EF4-FFF2-40B4-BE49-F238E27FC236}">
                <a16:creationId xmlns:a16="http://schemas.microsoft.com/office/drawing/2014/main" id="{3004B3BC-B79D-4745-A47F-C4B6434AE4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2DB0AC6-2890-4141-8651-4A0E5933BAB4}"/>
              </a:ext>
            </a:extLst>
          </p:cNvPr>
          <p:cNvSpPr>
            <a:spLocks noGrp="1"/>
          </p:cNvSpPr>
          <p:nvPr>
            <p:ph type="sldNum" sz="quarter" idx="12"/>
          </p:nvPr>
        </p:nvSpPr>
        <p:spPr/>
        <p:txBody>
          <a:bodyPr/>
          <a:lstStyle/>
          <a:p>
            <a:fld id="{ACEAD2AE-B9DA-8049-A626-426C204621B7}" type="slidenum">
              <a:rPr lang="en-GB" smtClean="0"/>
              <a:t>‹#›</a:t>
            </a:fld>
            <a:endParaRPr lang="en-GB" dirty="0"/>
          </a:p>
        </p:txBody>
      </p:sp>
    </p:spTree>
    <p:extLst>
      <p:ext uri="{BB962C8B-B14F-4D97-AF65-F5344CB8AC3E}">
        <p14:creationId xmlns:p14="http://schemas.microsoft.com/office/powerpoint/2010/main" val="1054703213"/>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2645-73BB-3741-9DB1-AE12983CFB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33FE5-0BA2-9643-85F8-6585C7C6A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B2B97-AF3B-E54C-89E4-C3271E7CFB10}"/>
              </a:ext>
            </a:extLst>
          </p:cNvPr>
          <p:cNvSpPr>
            <a:spLocks noGrp="1"/>
          </p:cNvSpPr>
          <p:nvPr>
            <p:ph type="dt" sz="half" idx="10"/>
          </p:nvPr>
        </p:nvSpPr>
        <p:spPr/>
        <p:txBody>
          <a:bodyPr/>
          <a:lstStyle/>
          <a:p>
            <a:fld id="{323F6AD2-39C9-9045-87FD-FE9D687833C6}" type="datetimeFigureOut">
              <a:rPr lang="en-GB" smtClean="0"/>
              <a:t>16/01/2023</a:t>
            </a:fld>
            <a:endParaRPr lang="en-GB" dirty="0"/>
          </a:p>
        </p:txBody>
      </p:sp>
      <p:sp>
        <p:nvSpPr>
          <p:cNvPr id="5" name="Footer Placeholder 4">
            <a:extLst>
              <a:ext uri="{FF2B5EF4-FFF2-40B4-BE49-F238E27FC236}">
                <a16:creationId xmlns:a16="http://schemas.microsoft.com/office/drawing/2014/main" id="{4706AFCA-F9A6-3344-94BF-DF4A3B4115D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285065F-83B5-414C-9DA3-A5F7752389E6}"/>
              </a:ext>
            </a:extLst>
          </p:cNvPr>
          <p:cNvSpPr>
            <a:spLocks noGrp="1"/>
          </p:cNvSpPr>
          <p:nvPr>
            <p:ph type="sldNum" sz="quarter" idx="12"/>
          </p:nvPr>
        </p:nvSpPr>
        <p:spPr/>
        <p:txBody>
          <a:bodyPr/>
          <a:lstStyle/>
          <a:p>
            <a:fld id="{ACEAD2AE-B9DA-8049-A626-426C204621B7}" type="slidenum">
              <a:rPr lang="en-GB" smtClean="0"/>
              <a:t>‹#›</a:t>
            </a:fld>
            <a:endParaRPr lang="en-GB" dirty="0"/>
          </a:p>
        </p:txBody>
      </p:sp>
    </p:spTree>
    <p:extLst>
      <p:ext uri="{BB962C8B-B14F-4D97-AF65-F5344CB8AC3E}">
        <p14:creationId xmlns:p14="http://schemas.microsoft.com/office/powerpoint/2010/main" val="1865279535"/>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CEFDB5-0D6E-DB4E-A857-38F01ABA1B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FA8682-AE9C-964A-920B-7690A86EC0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66D792-709F-5143-A446-1684D8FDBE84}"/>
              </a:ext>
            </a:extLst>
          </p:cNvPr>
          <p:cNvSpPr>
            <a:spLocks noGrp="1"/>
          </p:cNvSpPr>
          <p:nvPr>
            <p:ph type="dt" sz="half" idx="10"/>
          </p:nvPr>
        </p:nvSpPr>
        <p:spPr/>
        <p:txBody>
          <a:bodyPr/>
          <a:lstStyle/>
          <a:p>
            <a:fld id="{323F6AD2-39C9-9045-87FD-FE9D687833C6}" type="datetimeFigureOut">
              <a:rPr lang="en-GB" smtClean="0"/>
              <a:t>16/01/2023</a:t>
            </a:fld>
            <a:endParaRPr lang="en-GB" dirty="0"/>
          </a:p>
        </p:txBody>
      </p:sp>
      <p:sp>
        <p:nvSpPr>
          <p:cNvPr id="5" name="Footer Placeholder 4">
            <a:extLst>
              <a:ext uri="{FF2B5EF4-FFF2-40B4-BE49-F238E27FC236}">
                <a16:creationId xmlns:a16="http://schemas.microsoft.com/office/drawing/2014/main" id="{B3E1A0FC-1CAC-D749-8925-30D6011663B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EBD8E8-8AC5-E643-847D-C87F9D62861E}"/>
              </a:ext>
            </a:extLst>
          </p:cNvPr>
          <p:cNvSpPr>
            <a:spLocks noGrp="1"/>
          </p:cNvSpPr>
          <p:nvPr>
            <p:ph type="sldNum" sz="quarter" idx="12"/>
          </p:nvPr>
        </p:nvSpPr>
        <p:spPr/>
        <p:txBody>
          <a:bodyPr/>
          <a:lstStyle/>
          <a:p>
            <a:fld id="{ACEAD2AE-B9DA-8049-A626-426C204621B7}" type="slidenum">
              <a:rPr lang="en-GB" smtClean="0"/>
              <a:t>‹#›</a:t>
            </a:fld>
            <a:endParaRPr lang="en-GB" dirty="0"/>
          </a:p>
        </p:txBody>
      </p:sp>
    </p:spTree>
    <p:extLst>
      <p:ext uri="{BB962C8B-B14F-4D97-AF65-F5344CB8AC3E}">
        <p14:creationId xmlns:p14="http://schemas.microsoft.com/office/powerpoint/2010/main" val="1075198893"/>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1/16/2023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36749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1/16/2023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9285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1/16/2023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88487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1/16/2023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5568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1/16/2023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59838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1/16/2023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3486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1/16/2023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5560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1/16/2023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33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8E6A-7132-8A42-B4F9-F5B0F8D421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2EA7EE-B124-E04D-B240-4244E606A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B611E-E47C-CF4C-A0A6-866BB1C8A5A9}"/>
              </a:ext>
            </a:extLst>
          </p:cNvPr>
          <p:cNvSpPr>
            <a:spLocks noGrp="1"/>
          </p:cNvSpPr>
          <p:nvPr>
            <p:ph type="dt" sz="half" idx="10"/>
          </p:nvPr>
        </p:nvSpPr>
        <p:spPr/>
        <p:txBody>
          <a:bodyPr/>
          <a:lstStyle/>
          <a:p>
            <a:fld id="{323F6AD2-39C9-9045-87FD-FE9D687833C6}" type="datetimeFigureOut">
              <a:rPr lang="en-GB" smtClean="0"/>
              <a:t>16/01/2023</a:t>
            </a:fld>
            <a:endParaRPr lang="en-GB" dirty="0"/>
          </a:p>
        </p:txBody>
      </p:sp>
      <p:sp>
        <p:nvSpPr>
          <p:cNvPr id="5" name="Footer Placeholder 4">
            <a:extLst>
              <a:ext uri="{FF2B5EF4-FFF2-40B4-BE49-F238E27FC236}">
                <a16:creationId xmlns:a16="http://schemas.microsoft.com/office/drawing/2014/main" id="{9619D086-92F5-7647-9C90-D1209BD4E1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FD1DE19-D486-AF41-81A8-471537F2993D}"/>
              </a:ext>
            </a:extLst>
          </p:cNvPr>
          <p:cNvSpPr>
            <a:spLocks noGrp="1"/>
          </p:cNvSpPr>
          <p:nvPr>
            <p:ph type="sldNum" sz="quarter" idx="12"/>
          </p:nvPr>
        </p:nvSpPr>
        <p:spPr/>
        <p:txBody>
          <a:bodyPr/>
          <a:lstStyle/>
          <a:p>
            <a:fld id="{ACEAD2AE-B9DA-8049-A626-426C204621B7}" type="slidenum">
              <a:rPr lang="en-GB" smtClean="0"/>
              <a:t>‹#›</a:t>
            </a:fld>
            <a:endParaRPr lang="en-GB" dirty="0"/>
          </a:p>
        </p:txBody>
      </p:sp>
    </p:spTree>
    <p:extLst>
      <p:ext uri="{BB962C8B-B14F-4D97-AF65-F5344CB8AC3E}">
        <p14:creationId xmlns:p14="http://schemas.microsoft.com/office/powerpoint/2010/main" val="3054599528"/>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1/16/2023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629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1/16/2023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80188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1/16/2023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8371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F96B-81FF-F14D-BA12-D07F1E999F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AA6DC6-4516-1941-B3D7-A6F0B53BB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A763FA-CF3F-D74D-87DC-FA47B2C1CB50}"/>
              </a:ext>
            </a:extLst>
          </p:cNvPr>
          <p:cNvSpPr>
            <a:spLocks noGrp="1"/>
          </p:cNvSpPr>
          <p:nvPr>
            <p:ph type="dt" sz="half" idx="10"/>
          </p:nvPr>
        </p:nvSpPr>
        <p:spPr/>
        <p:txBody>
          <a:bodyPr/>
          <a:lstStyle/>
          <a:p>
            <a:fld id="{323F6AD2-39C9-9045-87FD-FE9D687833C6}" type="datetimeFigureOut">
              <a:rPr lang="en-GB" smtClean="0"/>
              <a:t>16/01/2023</a:t>
            </a:fld>
            <a:endParaRPr lang="en-GB" dirty="0"/>
          </a:p>
        </p:txBody>
      </p:sp>
      <p:sp>
        <p:nvSpPr>
          <p:cNvPr id="5" name="Footer Placeholder 4">
            <a:extLst>
              <a:ext uri="{FF2B5EF4-FFF2-40B4-BE49-F238E27FC236}">
                <a16:creationId xmlns:a16="http://schemas.microsoft.com/office/drawing/2014/main" id="{825263A9-110E-7844-8654-8FB68025305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90CF1B1-10BB-5A48-95DE-693676686A6E}"/>
              </a:ext>
            </a:extLst>
          </p:cNvPr>
          <p:cNvSpPr>
            <a:spLocks noGrp="1"/>
          </p:cNvSpPr>
          <p:nvPr>
            <p:ph type="sldNum" sz="quarter" idx="12"/>
          </p:nvPr>
        </p:nvSpPr>
        <p:spPr/>
        <p:txBody>
          <a:bodyPr/>
          <a:lstStyle/>
          <a:p>
            <a:fld id="{ACEAD2AE-B9DA-8049-A626-426C204621B7}" type="slidenum">
              <a:rPr lang="en-GB" smtClean="0"/>
              <a:t>‹#›</a:t>
            </a:fld>
            <a:endParaRPr lang="en-GB" dirty="0"/>
          </a:p>
        </p:txBody>
      </p:sp>
    </p:spTree>
    <p:extLst>
      <p:ext uri="{BB962C8B-B14F-4D97-AF65-F5344CB8AC3E}">
        <p14:creationId xmlns:p14="http://schemas.microsoft.com/office/powerpoint/2010/main" val="2278709897"/>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4BE3-EE9D-9046-A8EF-F909D93B7A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D3E825-A63D-B64A-BAE9-51ED8B3DAC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3490B9-87E0-0B48-A9D4-28ABB47E5B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60FED6-388E-0F40-A317-882CD9DA6DE8}"/>
              </a:ext>
            </a:extLst>
          </p:cNvPr>
          <p:cNvSpPr>
            <a:spLocks noGrp="1"/>
          </p:cNvSpPr>
          <p:nvPr>
            <p:ph type="dt" sz="half" idx="10"/>
          </p:nvPr>
        </p:nvSpPr>
        <p:spPr/>
        <p:txBody>
          <a:bodyPr/>
          <a:lstStyle/>
          <a:p>
            <a:fld id="{323F6AD2-39C9-9045-87FD-FE9D687833C6}" type="datetimeFigureOut">
              <a:rPr lang="en-GB" smtClean="0"/>
              <a:t>16/01/2023</a:t>
            </a:fld>
            <a:endParaRPr lang="en-GB" dirty="0"/>
          </a:p>
        </p:txBody>
      </p:sp>
      <p:sp>
        <p:nvSpPr>
          <p:cNvPr id="6" name="Footer Placeholder 5">
            <a:extLst>
              <a:ext uri="{FF2B5EF4-FFF2-40B4-BE49-F238E27FC236}">
                <a16:creationId xmlns:a16="http://schemas.microsoft.com/office/drawing/2014/main" id="{1E262631-E5AC-2641-8932-EDCBD709BC1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ADDAFD6-6109-B14F-ADFF-656F3E70A3DF}"/>
              </a:ext>
            </a:extLst>
          </p:cNvPr>
          <p:cNvSpPr>
            <a:spLocks noGrp="1"/>
          </p:cNvSpPr>
          <p:nvPr>
            <p:ph type="sldNum" sz="quarter" idx="12"/>
          </p:nvPr>
        </p:nvSpPr>
        <p:spPr/>
        <p:txBody>
          <a:bodyPr/>
          <a:lstStyle/>
          <a:p>
            <a:fld id="{ACEAD2AE-B9DA-8049-A626-426C204621B7}" type="slidenum">
              <a:rPr lang="en-GB" smtClean="0"/>
              <a:t>‹#›</a:t>
            </a:fld>
            <a:endParaRPr lang="en-GB" dirty="0"/>
          </a:p>
        </p:txBody>
      </p:sp>
    </p:spTree>
    <p:extLst>
      <p:ext uri="{BB962C8B-B14F-4D97-AF65-F5344CB8AC3E}">
        <p14:creationId xmlns:p14="http://schemas.microsoft.com/office/powerpoint/2010/main" val="2080066377"/>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CB9E-5E14-3B42-8DAC-A85872430A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F548C8-1D82-774C-8D59-586FF3BFF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6AB8E-FB00-4E41-94D3-24705C8A32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4DEB72-3144-734B-A8BB-BDD7F88E12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5FF398-6206-0544-9832-D505C4B366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92F0B6-431E-4A47-B40F-2DAC11417799}"/>
              </a:ext>
            </a:extLst>
          </p:cNvPr>
          <p:cNvSpPr>
            <a:spLocks noGrp="1"/>
          </p:cNvSpPr>
          <p:nvPr>
            <p:ph type="dt" sz="half" idx="10"/>
          </p:nvPr>
        </p:nvSpPr>
        <p:spPr/>
        <p:txBody>
          <a:bodyPr/>
          <a:lstStyle/>
          <a:p>
            <a:fld id="{323F6AD2-39C9-9045-87FD-FE9D687833C6}" type="datetimeFigureOut">
              <a:rPr lang="en-GB" smtClean="0"/>
              <a:t>16/01/2023</a:t>
            </a:fld>
            <a:endParaRPr lang="en-GB" dirty="0"/>
          </a:p>
        </p:txBody>
      </p:sp>
      <p:sp>
        <p:nvSpPr>
          <p:cNvPr id="8" name="Footer Placeholder 7">
            <a:extLst>
              <a:ext uri="{FF2B5EF4-FFF2-40B4-BE49-F238E27FC236}">
                <a16:creationId xmlns:a16="http://schemas.microsoft.com/office/drawing/2014/main" id="{31A8827C-DA40-5144-B62E-D75FE7954BF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88A4B73-B748-7848-8B34-5C102DB6C338}"/>
              </a:ext>
            </a:extLst>
          </p:cNvPr>
          <p:cNvSpPr>
            <a:spLocks noGrp="1"/>
          </p:cNvSpPr>
          <p:nvPr>
            <p:ph type="sldNum" sz="quarter" idx="12"/>
          </p:nvPr>
        </p:nvSpPr>
        <p:spPr/>
        <p:txBody>
          <a:bodyPr/>
          <a:lstStyle/>
          <a:p>
            <a:fld id="{ACEAD2AE-B9DA-8049-A626-426C204621B7}" type="slidenum">
              <a:rPr lang="en-GB" smtClean="0"/>
              <a:t>‹#›</a:t>
            </a:fld>
            <a:endParaRPr lang="en-GB" dirty="0"/>
          </a:p>
        </p:txBody>
      </p:sp>
    </p:spTree>
    <p:extLst>
      <p:ext uri="{BB962C8B-B14F-4D97-AF65-F5344CB8AC3E}">
        <p14:creationId xmlns:p14="http://schemas.microsoft.com/office/powerpoint/2010/main" val="223466833"/>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DDAA-0F52-7B4A-ABFC-5D0AE8B96E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FA3F2D-E830-2E43-97B8-C7B90DCB059D}"/>
              </a:ext>
            </a:extLst>
          </p:cNvPr>
          <p:cNvSpPr>
            <a:spLocks noGrp="1"/>
          </p:cNvSpPr>
          <p:nvPr>
            <p:ph type="dt" sz="half" idx="10"/>
          </p:nvPr>
        </p:nvSpPr>
        <p:spPr/>
        <p:txBody>
          <a:bodyPr/>
          <a:lstStyle/>
          <a:p>
            <a:fld id="{323F6AD2-39C9-9045-87FD-FE9D687833C6}" type="datetimeFigureOut">
              <a:rPr lang="en-GB" smtClean="0"/>
              <a:t>16/01/2023</a:t>
            </a:fld>
            <a:endParaRPr lang="en-GB" dirty="0"/>
          </a:p>
        </p:txBody>
      </p:sp>
      <p:sp>
        <p:nvSpPr>
          <p:cNvPr id="4" name="Footer Placeholder 3">
            <a:extLst>
              <a:ext uri="{FF2B5EF4-FFF2-40B4-BE49-F238E27FC236}">
                <a16:creationId xmlns:a16="http://schemas.microsoft.com/office/drawing/2014/main" id="{CDC9D7DD-9E88-4A42-AF2B-9D19F114D48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FE220DF-861B-E345-BC77-14850A479064}"/>
              </a:ext>
            </a:extLst>
          </p:cNvPr>
          <p:cNvSpPr>
            <a:spLocks noGrp="1"/>
          </p:cNvSpPr>
          <p:nvPr>
            <p:ph type="sldNum" sz="quarter" idx="12"/>
          </p:nvPr>
        </p:nvSpPr>
        <p:spPr/>
        <p:txBody>
          <a:bodyPr/>
          <a:lstStyle/>
          <a:p>
            <a:fld id="{ACEAD2AE-B9DA-8049-A626-426C204621B7}" type="slidenum">
              <a:rPr lang="en-GB" smtClean="0"/>
              <a:t>‹#›</a:t>
            </a:fld>
            <a:endParaRPr lang="en-GB" dirty="0"/>
          </a:p>
        </p:txBody>
      </p:sp>
    </p:spTree>
    <p:extLst>
      <p:ext uri="{BB962C8B-B14F-4D97-AF65-F5344CB8AC3E}">
        <p14:creationId xmlns:p14="http://schemas.microsoft.com/office/powerpoint/2010/main" val="621956640"/>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4D3F23-7433-704F-B928-649EBD8F9E07}"/>
              </a:ext>
            </a:extLst>
          </p:cNvPr>
          <p:cNvSpPr>
            <a:spLocks noGrp="1"/>
          </p:cNvSpPr>
          <p:nvPr>
            <p:ph type="dt" sz="half" idx="10"/>
          </p:nvPr>
        </p:nvSpPr>
        <p:spPr/>
        <p:txBody>
          <a:bodyPr/>
          <a:lstStyle/>
          <a:p>
            <a:fld id="{323F6AD2-39C9-9045-87FD-FE9D687833C6}" type="datetimeFigureOut">
              <a:rPr lang="en-GB" smtClean="0"/>
              <a:t>16/01/2023</a:t>
            </a:fld>
            <a:endParaRPr lang="en-GB" dirty="0"/>
          </a:p>
        </p:txBody>
      </p:sp>
      <p:sp>
        <p:nvSpPr>
          <p:cNvPr id="3" name="Footer Placeholder 2">
            <a:extLst>
              <a:ext uri="{FF2B5EF4-FFF2-40B4-BE49-F238E27FC236}">
                <a16:creationId xmlns:a16="http://schemas.microsoft.com/office/drawing/2014/main" id="{2B0AE747-E229-AF48-9EC0-92B64206A4E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9D5A7E1-A7B3-F249-AFB7-ABEE91E5306F}"/>
              </a:ext>
            </a:extLst>
          </p:cNvPr>
          <p:cNvSpPr>
            <a:spLocks noGrp="1"/>
          </p:cNvSpPr>
          <p:nvPr>
            <p:ph type="sldNum" sz="quarter" idx="12"/>
          </p:nvPr>
        </p:nvSpPr>
        <p:spPr/>
        <p:txBody>
          <a:bodyPr/>
          <a:lstStyle/>
          <a:p>
            <a:fld id="{ACEAD2AE-B9DA-8049-A626-426C204621B7}" type="slidenum">
              <a:rPr lang="en-GB" smtClean="0"/>
              <a:t>‹#›</a:t>
            </a:fld>
            <a:endParaRPr lang="en-GB" dirty="0"/>
          </a:p>
        </p:txBody>
      </p:sp>
    </p:spTree>
    <p:extLst>
      <p:ext uri="{BB962C8B-B14F-4D97-AF65-F5344CB8AC3E}">
        <p14:creationId xmlns:p14="http://schemas.microsoft.com/office/powerpoint/2010/main" val="973117765"/>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6B77-3A07-0747-9041-37696AC79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A55ED1-E492-574A-AE7D-2D5F646FFE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663704-BFDD-D842-84BB-FADBDFD8C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D1FBB-45DD-5046-AAAE-F0DFC0C6BFBC}"/>
              </a:ext>
            </a:extLst>
          </p:cNvPr>
          <p:cNvSpPr>
            <a:spLocks noGrp="1"/>
          </p:cNvSpPr>
          <p:nvPr>
            <p:ph type="dt" sz="half" idx="10"/>
          </p:nvPr>
        </p:nvSpPr>
        <p:spPr/>
        <p:txBody>
          <a:bodyPr/>
          <a:lstStyle/>
          <a:p>
            <a:fld id="{323F6AD2-39C9-9045-87FD-FE9D687833C6}" type="datetimeFigureOut">
              <a:rPr lang="en-GB" smtClean="0"/>
              <a:t>16/01/2023</a:t>
            </a:fld>
            <a:endParaRPr lang="en-GB" dirty="0"/>
          </a:p>
        </p:txBody>
      </p:sp>
      <p:sp>
        <p:nvSpPr>
          <p:cNvPr id="6" name="Footer Placeholder 5">
            <a:extLst>
              <a:ext uri="{FF2B5EF4-FFF2-40B4-BE49-F238E27FC236}">
                <a16:creationId xmlns:a16="http://schemas.microsoft.com/office/drawing/2014/main" id="{E9D68EB3-C7E6-FA49-87C5-E131BDE62B9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E240273-CD0E-2C48-B053-AB6BDD245FAE}"/>
              </a:ext>
            </a:extLst>
          </p:cNvPr>
          <p:cNvSpPr>
            <a:spLocks noGrp="1"/>
          </p:cNvSpPr>
          <p:nvPr>
            <p:ph type="sldNum" sz="quarter" idx="12"/>
          </p:nvPr>
        </p:nvSpPr>
        <p:spPr/>
        <p:txBody>
          <a:bodyPr/>
          <a:lstStyle/>
          <a:p>
            <a:fld id="{ACEAD2AE-B9DA-8049-A626-426C204621B7}" type="slidenum">
              <a:rPr lang="en-GB" smtClean="0"/>
              <a:t>‹#›</a:t>
            </a:fld>
            <a:endParaRPr lang="en-GB" dirty="0"/>
          </a:p>
        </p:txBody>
      </p:sp>
    </p:spTree>
    <p:extLst>
      <p:ext uri="{BB962C8B-B14F-4D97-AF65-F5344CB8AC3E}">
        <p14:creationId xmlns:p14="http://schemas.microsoft.com/office/powerpoint/2010/main" val="581236652"/>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B1036-9A1F-D44A-B740-2FCF0595B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E89B4D-F6DD-BF45-9B50-BC393157B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55F902C-8B67-9A45-B5D3-8BB516741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5E615-72BA-744F-8036-5C09A6510A88}"/>
              </a:ext>
            </a:extLst>
          </p:cNvPr>
          <p:cNvSpPr>
            <a:spLocks noGrp="1"/>
          </p:cNvSpPr>
          <p:nvPr>
            <p:ph type="dt" sz="half" idx="10"/>
          </p:nvPr>
        </p:nvSpPr>
        <p:spPr/>
        <p:txBody>
          <a:bodyPr/>
          <a:lstStyle/>
          <a:p>
            <a:fld id="{323F6AD2-39C9-9045-87FD-FE9D687833C6}" type="datetimeFigureOut">
              <a:rPr lang="en-GB" smtClean="0"/>
              <a:t>16/01/2023</a:t>
            </a:fld>
            <a:endParaRPr lang="en-GB" dirty="0"/>
          </a:p>
        </p:txBody>
      </p:sp>
      <p:sp>
        <p:nvSpPr>
          <p:cNvPr id="6" name="Footer Placeholder 5">
            <a:extLst>
              <a:ext uri="{FF2B5EF4-FFF2-40B4-BE49-F238E27FC236}">
                <a16:creationId xmlns:a16="http://schemas.microsoft.com/office/drawing/2014/main" id="{D9DE2389-5786-724C-BF02-D0E168B2A43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691E388-D8E9-A14E-BDE7-D38EB57E3937}"/>
              </a:ext>
            </a:extLst>
          </p:cNvPr>
          <p:cNvSpPr>
            <a:spLocks noGrp="1"/>
          </p:cNvSpPr>
          <p:nvPr>
            <p:ph type="sldNum" sz="quarter" idx="12"/>
          </p:nvPr>
        </p:nvSpPr>
        <p:spPr/>
        <p:txBody>
          <a:bodyPr/>
          <a:lstStyle/>
          <a:p>
            <a:fld id="{ACEAD2AE-B9DA-8049-A626-426C204621B7}" type="slidenum">
              <a:rPr lang="en-GB" smtClean="0"/>
              <a:t>‹#›</a:t>
            </a:fld>
            <a:endParaRPr lang="en-GB" dirty="0"/>
          </a:p>
        </p:txBody>
      </p:sp>
    </p:spTree>
    <p:extLst>
      <p:ext uri="{BB962C8B-B14F-4D97-AF65-F5344CB8AC3E}">
        <p14:creationId xmlns:p14="http://schemas.microsoft.com/office/powerpoint/2010/main" val="181793933"/>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D2CF9-DB6A-7A45-8B7F-F6C20B075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06EA9D-81EB-5249-85B2-2A1016918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EB474-DDCC-F84E-90F1-B15F8F888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F6AD2-39C9-9045-87FD-FE9D687833C6}" type="datetimeFigureOut">
              <a:rPr lang="en-GB" smtClean="0"/>
              <a:t>16/01/2023</a:t>
            </a:fld>
            <a:endParaRPr lang="en-GB" dirty="0"/>
          </a:p>
        </p:txBody>
      </p:sp>
      <p:sp>
        <p:nvSpPr>
          <p:cNvPr id="5" name="Footer Placeholder 4">
            <a:extLst>
              <a:ext uri="{FF2B5EF4-FFF2-40B4-BE49-F238E27FC236}">
                <a16:creationId xmlns:a16="http://schemas.microsoft.com/office/drawing/2014/main" id="{55DBF601-14CF-B04F-96A0-A7B01F5BF0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50C65ED-2BFC-424C-92C2-BE7CB2EC80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AD2AE-B9DA-8049-A626-426C204621B7}" type="slidenum">
              <a:rPr lang="en-GB" smtClean="0"/>
              <a:t>‹#›</a:t>
            </a:fld>
            <a:endParaRPr lang="en-GB" dirty="0"/>
          </a:p>
        </p:txBody>
      </p:sp>
    </p:spTree>
    <p:extLst>
      <p:ext uri="{BB962C8B-B14F-4D97-AF65-F5344CB8AC3E}">
        <p14:creationId xmlns:p14="http://schemas.microsoft.com/office/powerpoint/2010/main" val="1902931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1/16/2023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345599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www.youtube.com/watch?v=CPxSzxylRCI" TargetMode="External"/><Relationship Id="rId5" Type="http://schemas.openxmlformats.org/officeDocument/2006/relationships/image" Target="../media/image34.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studentroom.co.uk/" TargetMode="External"/><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youtube.com/watch?v=xd4aDyNe3P8&amp;t=23s" TargetMode="External"/><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springpod.com/apprenticeships/opportunities" TargetMode="External"/><Relationship Id="rId3" Type="http://schemas.openxmlformats.org/officeDocument/2006/relationships/hyperlink" Target="https://amazingapprenticeships.com/vacancies/" TargetMode="External"/><Relationship Id="rId7" Type="http://schemas.openxmlformats.org/officeDocument/2006/relationships/hyperlink" Target="https://www.findapprenticeship.service.gov.uk/" TargetMode="External"/><Relationship Id="rId2" Type="http://schemas.openxmlformats.org/officeDocument/2006/relationships/hyperlink" Target="mailto:kwitchell@sheldonschool.co.uk" TargetMode="External"/><Relationship Id="rId1" Type="http://schemas.openxmlformats.org/officeDocument/2006/relationships/slideLayout" Target="../slideLayouts/slideLayout2.xml"/><Relationship Id="rId6" Type="http://schemas.openxmlformats.org/officeDocument/2006/relationships/hyperlink" Target="https://pathwayctm.com/register/" TargetMode="External"/><Relationship Id="rId5" Type="http://schemas.openxmlformats.org/officeDocument/2006/relationships/hyperlink" Target="https://careerfinder.ucas.com/" TargetMode="External"/><Relationship Id="rId4" Type="http://schemas.openxmlformats.org/officeDocument/2006/relationships/hyperlink" Target="https://www.apprenticeships.gov.uk/influencers/resources-for-parents" TargetMode="External"/><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123F3F-F035-E04F-A50A-EBED1581A9FC}"/>
              </a:ext>
            </a:extLst>
          </p:cNvPr>
          <p:cNvSpPr>
            <a:spLocks noGrp="1"/>
          </p:cNvSpPr>
          <p:nvPr>
            <p:ph type="ctrTitle"/>
          </p:nvPr>
        </p:nvSpPr>
        <p:spPr>
          <a:xfrm>
            <a:off x="588567" y="4525347"/>
            <a:ext cx="6801321" cy="1737360"/>
          </a:xfrm>
        </p:spPr>
        <p:txBody>
          <a:bodyPr anchor="ctr">
            <a:normAutofit fontScale="90000"/>
          </a:bodyPr>
          <a:lstStyle/>
          <a:p>
            <a:pPr algn="r"/>
            <a:r>
              <a:rPr lang="en-GB" dirty="0"/>
              <a:t>Sheldon Sixth Form</a:t>
            </a:r>
            <a:br>
              <a:rPr lang="en-GB" dirty="0"/>
            </a:br>
            <a:r>
              <a:rPr lang="en-GB" sz="3600" b="1" dirty="0"/>
              <a:t>Mr Spiers</a:t>
            </a:r>
            <a:br>
              <a:rPr lang="en-GB" sz="3600" b="1" dirty="0"/>
            </a:br>
            <a:r>
              <a:rPr lang="en-GB" sz="3600" b="1" dirty="0"/>
              <a:t>Miss Frater</a:t>
            </a:r>
            <a:br>
              <a:rPr lang="en-GB" sz="3600" b="1" dirty="0"/>
            </a:br>
            <a:r>
              <a:rPr lang="en-GB" sz="3600" b="1" dirty="0"/>
              <a:t>Laura Thomas and Penny Bradley </a:t>
            </a:r>
          </a:p>
        </p:txBody>
      </p:sp>
      <p:sp>
        <p:nvSpPr>
          <p:cNvPr id="3" name="Subtitle 2">
            <a:extLst>
              <a:ext uri="{FF2B5EF4-FFF2-40B4-BE49-F238E27FC236}">
                <a16:creationId xmlns:a16="http://schemas.microsoft.com/office/drawing/2014/main" id="{672A6C13-7964-9243-B59A-A5946FD3D7B7}"/>
              </a:ext>
            </a:extLst>
          </p:cNvPr>
          <p:cNvSpPr>
            <a:spLocks noGrp="1"/>
          </p:cNvSpPr>
          <p:nvPr>
            <p:ph type="subTitle" idx="1"/>
          </p:nvPr>
        </p:nvSpPr>
        <p:spPr>
          <a:xfrm>
            <a:off x="8344758" y="4529799"/>
            <a:ext cx="3258675" cy="1737360"/>
          </a:xfrm>
        </p:spPr>
        <p:txBody>
          <a:bodyPr anchor="ctr">
            <a:normAutofit/>
          </a:bodyPr>
          <a:lstStyle/>
          <a:p>
            <a:r>
              <a:rPr lang="en-GB" dirty="0"/>
              <a:t>Year 13 Parent and Student forum</a:t>
            </a:r>
          </a:p>
          <a:p>
            <a:endParaRPr lang="en-GB" dirty="0"/>
          </a:p>
          <a:p>
            <a:r>
              <a:rPr lang="en-GB" dirty="0"/>
              <a:t>@sheldonsixthform</a:t>
            </a:r>
          </a:p>
        </p:txBody>
      </p:sp>
      <p:sp>
        <p:nvSpPr>
          <p:cNvPr id="28" name="Oval 27">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68883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C1D06-E9C5-4604-9FC7-CE41BC20C2A8}"/>
              </a:ext>
            </a:extLst>
          </p:cNvPr>
          <p:cNvSpPr txBox="1"/>
          <p:nvPr/>
        </p:nvSpPr>
        <p:spPr>
          <a:xfrm>
            <a:off x="364860" y="317434"/>
            <a:ext cx="11655690" cy="400110"/>
          </a:xfrm>
          <a:prstGeom prst="rect">
            <a:avLst/>
          </a:prstGeom>
          <a:solidFill>
            <a:srgbClr val="A4CD7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START BY PUTTING YOUR FREE TIME INTO YOUR PLANNER THEN ADD YOUR REVISION SESSIONS:</a:t>
            </a:r>
          </a:p>
        </p:txBody>
      </p:sp>
      <p:pic>
        <p:nvPicPr>
          <p:cNvPr id="3" name="Picture 2">
            <a:extLst>
              <a:ext uri="{FF2B5EF4-FFF2-40B4-BE49-F238E27FC236}">
                <a16:creationId xmlns:a16="http://schemas.microsoft.com/office/drawing/2014/main" id="{0186C5E8-CFE3-4589-AC71-94D3EE83F298}"/>
              </a:ext>
            </a:extLst>
          </p:cNvPr>
          <p:cNvPicPr>
            <a:picLocks noChangeAspect="1"/>
          </p:cNvPicPr>
          <p:nvPr/>
        </p:nvPicPr>
        <p:blipFill>
          <a:blip r:embed="rId2"/>
          <a:stretch>
            <a:fillRect/>
          </a:stretch>
        </p:blipFill>
        <p:spPr>
          <a:xfrm>
            <a:off x="432922" y="957173"/>
            <a:ext cx="6710828" cy="4629033"/>
          </a:xfrm>
          <a:prstGeom prst="rect">
            <a:avLst/>
          </a:prstGeom>
        </p:spPr>
      </p:pic>
      <p:pic>
        <p:nvPicPr>
          <p:cNvPr id="8" name="Picture 7">
            <a:extLst>
              <a:ext uri="{FF2B5EF4-FFF2-40B4-BE49-F238E27FC236}">
                <a16:creationId xmlns:a16="http://schemas.microsoft.com/office/drawing/2014/main" id="{FCE3DDD9-95D5-4E45-8E73-D0421214D5C4}"/>
              </a:ext>
            </a:extLst>
          </p:cNvPr>
          <p:cNvPicPr>
            <a:picLocks noChangeAspect="1"/>
          </p:cNvPicPr>
          <p:nvPr/>
        </p:nvPicPr>
        <p:blipFill>
          <a:blip r:embed="rId3"/>
          <a:stretch>
            <a:fillRect/>
          </a:stretch>
        </p:blipFill>
        <p:spPr>
          <a:xfrm>
            <a:off x="7429500" y="4726112"/>
            <a:ext cx="2187273" cy="1575448"/>
          </a:xfrm>
          <a:prstGeom prst="rect">
            <a:avLst/>
          </a:prstGeom>
        </p:spPr>
      </p:pic>
      <p:pic>
        <p:nvPicPr>
          <p:cNvPr id="9" name="Picture 8">
            <a:extLst>
              <a:ext uri="{FF2B5EF4-FFF2-40B4-BE49-F238E27FC236}">
                <a16:creationId xmlns:a16="http://schemas.microsoft.com/office/drawing/2014/main" id="{653D9876-C450-4138-A73D-872DB9C9FD5E}"/>
              </a:ext>
            </a:extLst>
          </p:cNvPr>
          <p:cNvPicPr>
            <a:picLocks noChangeAspect="1"/>
          </p:cNvPicPr>
          <p:nvPr/>
        </p:nvPicPr>
        <p:blipFill>
          <a:blip r:embed="rId4"/>
          <a:stretch>
            <a:fillRect/>
          </a:stretch>
        </p:blipFill>
        <p:spPr>
          <a:xfrm>
            <a:off x="10140593" y="4352804"/>
            <a:ext cx="1879957" cy="2282804"/>
          </a:xfrm>
          <a:prstGeom prst="rect">
            <a:avLst/>
          </a:prstGeom>
        </p:spPr>
      </p:pic>
      <p:pic>
        <p:nvPicPr>
          <p:cNvPr id="10" name="Picture 9">
            <a:extLst>
              <a:ext uri="{FF2B5EF4-FFF2-40B4-BE49-F238E27FC236}">
                <a16:creationId xmlns:a16="http://schemas.microsoft.com/office/drawing/2014/main" id="{D0C28EF4-83F9-48F6-A9E8-DFA68A44CBB0}"/>
              </a:ext>
            </a:extLst>
          </p:cNvPr>
          <p:cNvPicPr>
            <a:picLocks noChangeAspect="1"/>
          </p:cNvPicPr>
          <p:nvPr/>
        </p:nvPicPr>
        <p:blipFill>
          <a:blip r:embed="rId5"/>
          <a:stretch>
            <a:fillRect/>
          </a:stretch>
        </p:blipFill>
        <p:spPr>
          <a:xfrm>
            <a:off x="9276379" y="1834612"/>
            <a:ext cx="1728427" cy="2313233"/>
          </a:xfrm>
          <a:prstGeom prst="rect">
            <a:avLst/>
          </a:prstGeom>
        </p:spPr>
      </p:pic>
      <p:sp>
        <p:nvSpPr>
          <p:cNvPr id="11" name="TextBox 10">
            <a:extLst>
              <a:ext uri="{FF2B5EF4-FFF2-40B4-BE49-F238E27FC236}">
                <a16:creationId xmlns:a16="http://schemas.microsoft.com/office/drawing/2014/main" id="{69735E73-6227-4FA5-ADC7-5BEF79788E20}"/>
              </a:ext>
            </a:extLst>
          </p:cNvPr>
          <p:cNvSpPr txBox="1"/>
          <p:nvPr/>
        </p:nvSpPr>
        <p:spPr>
          <a:xfrm>
            <a:off x="7429500" y="1295074"/>
            <a:ext cx="1579236" cy="707886"/>
          </a:xfrm>
          <a:prstGeom prst="rect">
            <a:avLst/>
          </a:prstGeom>
          <a:solidFill>
            <a:srgbClr val="A4CD7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MAKE IT YOUR OWN</a:t>
            </a:r>
          </a:p>
        </p:txBody>
      </p:sp>
      <p:pic>
        <p:nvPicPr>
          <p:cNvPr id="4" name="Picture 3">
            <a:extLst>
              <a:ext uri="{FF2B5EF4-FFF2-40B4-BE49-F238E27FC236}">
                <a16:creationId xmlns:a16="http://schemas.microsoft.com/office/drawing/2014/main" id="{70DCF876-3B9E-4E3B-9FB7-133856615B3B}"/>
              </a:ext>
            </a:extLst>
          </p:cNvPr>
          <p:cNvPicPr>
            <a:picLocks noChangeAspect="1"/>
          </p:cNvPicPr>
          <p:nvPr/>
        </p:nvPicPr>
        <p:blipFill>
          <a:blip r:embed="rId6"/>
          <a:stretch>
            <a:fillRect/>
          </a:stretch>
        </p:blipFill>
        <p:spPr>
          <a:xfrm>
            <a:off x="9843417" y="6266222"/>
            <a:ext cx="2322777" cy="548688"/>
          </a:xfrm>
          <a:prstGeom prst="rect">
            <a:avLst/>
          </a:prstGeom>
        </p:spPr>
      </p:pic>
    </p:spTree>
    <p:extLst>
      <p:ext uri="{BB962C8B-B14F-4D97-AF65-F5344CB8AC3E}">
        <p14:creationId xmlns:p14="http://schemas.microsoft.com/office/powerpoint/2010/main" val="425221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345DF9-C510-4C8C-BB17-A776C92B3447}"/>
              </a:ext>
            </a:extLst>
          </p:cNvPr>
          <p:cNvPicPr>
            <a:picLocks noChangeAspect="1"/>
          </p:cNvPicPr>
          <p:nvPr/>
        </p:nvPicPr>
        <p:blipFill>
          <a:blip r:embed="rId2"/>
          <a:stretch>
            <a:fillRect/>
          </a:stretch>
        </p:blipFill>
        <p:spPr>
          <a:xfrm>
            <a:off x="981075" y="-58187"/>
            <a:ext cx="9863087" cy="6916188"/>
          </a:xfrm>
          <a:prstGeom prst="rect">
            <a:avLst/>
          </a:prstGeom>
        </p:spPr>
      </p:pic>
      <p:pic>
        <p:nvPicPr>
          <p:cNvPr id="3" name="Picture 2">
            <a:extLst>
              <a:ext uri="{FF2B5EF4-FFF2-40B4-BE49-F238E27FC236}">
                <a16:creationId xmlns:a16="http://schemas.microsoft.com/office/drawing/2014/main" id="{1B67F415-E536-4C06-BE11-98E1D91E3447}"/>
              </a:ext>
            </a:extLst>
          </p:cNvPr>
          <p:cNvPicPr>
            <a:picLocks noChangeAspect="1"/>
          </p:cNvPicPr>
          <p:nvPr/>
        </p:nvPicPr>
        <p:blipFill>
          <a:blip r:embed="rId3"/>
          <a:stretch>
            <a:fillRect/>
          </a:stretch>
        </p:blipFill>
        <p:spPr>
          <a:xfrm>
            <a:off x="9869223" y="6250833"/>
            <a:ext cx="2322777" cy="548688"/>
          </a:xfrm>
          <a:prstGeom prst="rect">
            <a:avLst/>
          </a:prstGeom>
        </p:spPr>
      </p:pic>
    </p:spTree>
    <p:extLst>
      <p:ext uri="{BB962C8B-B14F-4D97-AF65-F5344CB8AC3E}">
        <p14:creationId xmlns:p14="http://schemas.microsoft.com/office/powerpoint/2010/main" val="186942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B32115-AF72-48F0-BA1B-EE247658C0AE}"/>
              </a:ext>
            </a:extLst>
          </p:cNvPr>
          <p:cNvSpPr txBox="1"/>
          <p:nvPr/>
        </p:nvSpPr>
        <p:spPr>
          <a:xfrm>
            <a:off x="701749" y="404037"/>
            <a:ext cx="55395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Where are you going to revise?</a:t>
            </a:r>
          </a:p>
        </p:txBody>
      </p:sp>
      <p:pic>
        <p:nvPicPr>
          <p:cNvPr id="3" name="Picture 2">
            <a:extLst>
              <a:ext uri="{FF2B5EF4-FFF2-40B4-BE49-F238E27FC236}">
                <a16:creationId xmlns:a16="http://schemas.microsoft.com/office/drawing/2014/main" id="{6179F6E9-7725-48F5-8AFC-C4D384D6DCE8}"/>
              </a:ext>
            </a:extLst>
          </p:cNvPr>
          <p:cNvPicPr>
            <a:picLocks noChangeAspect="1"/>
          </p:cNvPicPr>
          <p:nvPr/>
        </p:nvPicPr>
        <p:blipFill>
          <a:blip r:embed="rId2"/>
          <a:stretch>
            <a:fillRect/>
          </a:stretch>
        </p:blipFill>
        <p:spPr>
          <a:xfrm>
            <a:off x="701749" y="1342072"/>
            <a:ext cx="1902117" cy="1908213"/>
          </a:xfrm>
          <a:prstGeom prst="rect">
            <a:avLst/>
          </a:prstGeom>
        </p:spPr>
      </p:pic>
      <p:sp>
        <p:nvSpPr>
          <p:cNvPr id="4" name="TextBox 3">
            <a:extLst>
              <a:ext uri="{FF2B5EF4-FFF2-40B4-BE49-F238E27FC236}">
                <a16:creationId xmlns:a16="http://schemas.microsoft.com/office/drawing/2014/main" id="{FBBB420D-2EA9-4857-8D4C-0B5B64E8D946}"/>
              </a:ext>
            </a:extLst>
          </p:cNvPr>
          <p:cNvSpPr txBox="1"/>
          <p:nvPr/>
        </p:nvSpPr>
        <p:spPr>
          <a:xfrm>
            <a:off x="7293935" y="696424"/>
            <a:ext cx="3997842" cy="3539430"/>
          </a:xfrm>
          <a:prstGeom prst="rect">
            <a:avLst/>
          </a:prstGeom>
          <a:solidFill>
            <a:srgbClr val="A4CD7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Calibri Light" panose="020F0302020204030204"/>
                <a:ea typeface="+mn-ea"/>
                <a:cs typeface="+mn-cs"/>
              </a:rPr>
              <a:t>Consider where there is a quiet space to revise. Your room may not be the best place as it is good to separate your work and rest space </a:t>
            </a:r>
          </a:p>
        </p:txBody>
      </p:sp>
      <p:pic>
        <p:nvPicPr>
          <p:cNvPr id="5" name="Picture 4">
            <a:extLst>
              <a:ext uri="{FF2B5EF4-FFF2-40B4-BE49-F238E27FC236}">
                <a16:creationId xmlns:a16="http://schemas.microsoft.com/office/drawing/2014/main" id="{FB644A64-40E3-4D9F-8448-92EB4327E038}"/>
              </a:ext>
            </a:extLst>
          </p:cNvPr>
          <p:cNvPicPr>
            <a:picLocks noChangeAspect="1"/>
          </p:cNvPicPr>
          <p:nvPr/>
        </p:nvPicPr>
        <p:blipFill>
          <a:blip r:embed="rId3"/>
          <a:stretch>
            <a:fillRect/>
          </a:stretch>
        </p:blipFill>
        <p:spPr>
          <a:xfrm>
            <a:off x="9729895" y="6161576"/>
            <a:ext cx="2322777" cy="548688"/>
          </a:xfrm>
          <a:prstGeom prst="rect">
            <a:avLst/>
          </a:prstGeom>
        </p:spPr>
      </p:pic>
      <p:pic>
        <p:nvPicPr>
          <p:cNvPr id="6" name="Picture 5">
            <a:extLst>
              <a:ext uri="{FF2B5EF4-FFF2-40B4-BE49-F238E27FC236}">
                <a16:creationId xmlns:a16="http://schemas.microsoft.com/office/drawing/2014/main" id="{BAF30DFC-48C7-4550-BCE3-A9BA8B7034FC}"/>
              </a:ext>
            </a:extLst>
          </p:cNvPr>
          <p:cNvPicPr>
            <a:picLocks noChangeAspect="1"/>
          </p:cNvPicPr>
          <p:nvPr/>
        </p:nvPicPr>
        <p:blipFill>
          <a:blip r:embed="rId4"/>
          <a:stretch>
            <a:fillRect/>
          </a:stretch>
        </p:blipFill>
        <p:spPr>
          <a:xfrm>
            <a:off x="3619805" y="1506678"/>
            <a:ext cx="2621507" cy="1743607"/>
          </a:xfrm>
          <a:prstGeom prst="rect">
            <a:avLst/>
          </a:prstGeom>
        </p:spPr>
      </p:pic>
      <p:pic>
        <p:nvPicPr>
          <p:cNvPr id="7" name="Picture 6">
            <a:extLst>
              <a:ext uri="{FF2B5EF4-FFF2-40B4-BE49-F238E27FC236}">
                <a16:creationId xmlns:a16="http://schemas.microsoft.com/office/drawing/2014/main" id="{5BFC8A9F-FB31-4F7D-8B76-EA51B92536AC}"/>
              </a:ext>
            </a:extLst>
          </p:cNvPr>
          <p:cNvPicPr>
            <a:picLocks noChangeAspect="1"/>
          </p:cNvPicPr>
          <p:nvPr/>
        </p:nvPicPr>
        <p:blipFill>
          <a:blip r:embed="rId5"/>
          <a:stretch>
            <a:fillRect/>
          </a:stretch>
        </p:blipFill>
        <p:spPr>
          <a:xfrm>
            <a:off x="522894" y="3364312"/>
            <a:ext cx="2748068" cy="731898"/>
          </a:xfrm>
          <a:prstGeom prst="rect">
            <a:avLst/>
          </a:prstGeom>
        </p:spPr>
      </p:pic>
      <p:pic>
        <p:nvPicPr>
          <p:cNvPr id="8" name="Picture 7">
            <a:extLst>
              <a:ext uri="{FF2B5EF4-FFF2-40B4-BE49-F238E27FC236}">
                <a16:creationId xmlns:a16="http://schemas.microsoft.com/office/drawing/2014/main" id="{44D4B797-9122-453F-B5F7-263B0E4A073C}"/>
              </a:ext>
            </a:extLst>
          </p:cNvPr>
          <p:cNvPicPr>
            <a:picLocks noChangeAspect="1"/>
          </p:cNvPicPr>
          <p:nvPr/>
        </p:nvPicPr>
        <p:blipFill>
          <a:blip r:embed="rId6"/>
          <a:stretch>
            <a:fillRect/>
          </a:stretch>
        </p:blipFill>
        <p:spPr>
          <a:xfrm>
            <a:off x="3619805" y="3138088"/>
            <a:ext cx="3072187" cy="1561503"/>
          </a:xfrm>
          <a:prstGeom prst="rect">
            <a:avLst/>
          </a:prstGeom>
        </p:spPr>
      </p:pic>
      <p:pic>
        <p:nvPicPr>
          <p:cNvPr id="10" name="Picture 9">
            <a:extLst>
              <a:ext uri="{FF2B5EF4-FFF2-40B4-BE49-F238E27FC236}">
                <a16:creationId xmlns:a16="http://schemas.microsoft.com/office/drawing/2014/main" id="{3ECB6225-8CF1-4521-A53C-3417A2B5A349}"/>
              </a:ext>
            </a:extLst>
          </p:cNvPr>
          <p:cNvPicPr>
            <a:picLocks noChangeAspect="1"/>
          </p:cNvPicPr>
          <p:nvPr/>
        </p:nvPicPr>
        <p:blipFill rotWithShape="1">
          <a:blip r:embed="rId7"/>
          <a:srcRect t="30476"/>
          <a:stretch/>
        </p:blipFill>
        <p:spPr>
          <a:xfrm>
            <a:off x="522893" y="4333660"/>
            <a:ext cx="1707028" cy="1860713"/>
          </a:xfrm>
          <a:prstGeom prst="rect">
            <a:avLst/>
          </a:prstGeom>
        </p:spPr>
      </p:pic>
      <p:sp>
        <p:nvSpPr>
          <p:cNvPr id="11" name="TextBox 10">
            <a:extLst>
              <a:ext uri="{FF2B5EF4-FFF2-40B4-BE49-F238E27FC236}">
                <a16:creationId xmlns:a16="http://schemas.microsoft.com/office/drawing/2014/main" id="{ADBBAC6E-C2BB-4459-A4F2-04BCCD1E1F6B}"/>
              </a:ext>
            </a:extLst>
          </p:cNvPr>
          <p:cNvSpPr txBox="1"/>
          <p:nvPr/>
        </p:nvSpPr>
        <p:spPr>
          <a:xfrm>
            <a:off x="522893" y="6062830"/>
            <a:ext cx="23227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rPr>
              <a:t>Quiet space</a:t>
            </a:r>
          </a:p>
        </p:txBody>
      </p:sp>
      <p:sp>
        <p:nvSpPr>
          <p:cNvPr id="12" name="TextBox 11">
            <a:extLst>
              <a:ext uri="{FF2B5EF4-FFF2-40B4-BE49-F238E27FC236}">
                <a16:creationId xmlns:a16="http://schemas.microsoft.com/office/drawing/2014/main" id="{3907197B-2462-4DB2-8616-0EBA3180C04B}"/>
              </a:ext>
            </a:extLst>
          </p:cNvPr>
          <p:cNvSpPr txBox="1"/>
          <p:nvPr/>
        </p:nvSpPr>
        <p:spPr>
          <a:xfrm>
            <a:off x="6042837" y="5201055"/>
            <a:ext cx="297950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rPr>
              <a:t>Some music in the background (instrumental)</a:t>
            </a:r>
          </a:p>
        </p:txBody>
      </p:sp>
      <p:pic>
        <p:nvPicPr>
          <p:cNvPr id="13" name="Picture 12">
            <a:extLst>
              <a:ext uri="{FF2B5EF4-FFF2-40B4-BE49-F238E27FC236}">
                <a16:creationId xmlns:a16="http://schemas.microsoft.com/office/drawing/2014/main" id="{BEECFC88-FD09-476C-BA07-7A4D92EBB697}"/>
              </a:ext>
            </a:extLst>
          </p:cNvPr>
          <p:cNvPicPr>
            <a:picLocks noChangeAspect="1"/>
          </p:cNvPicPr>
          <p:nvPr/>
        </p:nvPicPr>
        <p:blipFill>
          <a:blip r:embed="rId8"/>
          <a:stretch>
            <a:fillRect/>
          </a:stretch>
        </p:blipFill>
        <p:spPr>
          <a:xfrm>
            <a:off x="3619805" y="4689554"/>
            <a:ext cx="2261812" cy="1292464"/>
          </a:xfrm>
          <a:prstGeom prst="rect">
            <a:avLst/>
          </a:prstGeom>
        </p:spPr>
      </p:pic>
    </p:spTree>
    <p:extLst>
      <p:ext uri="{BB962C8B-B14F-4D97-AF65-F5344CB8AC3E}">
        <p14:creationId xmlns:p14="http://schemas.microsoft.com/office/powerpoint/2010/main" val="100304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3;p4">
            <a:extLst>
              <a:ext uri="{FF2B5EF4-FFF2-40B4-BE49-F238E27FC236}">
                <a16:creationId xmlns:a16="http://schemas.microsoft.com/office/drawing/2014/main" id="{59648867-757F-4635-90E5-CCD13CF29ED0}"/>
              </a:ext>
            </a:extLst>
          </p:cNvPr>
          <p:cNvSpPr txBox="1">
            <a:spLocks/>
          </p:cNvSpPr>
          <p:nvPr/>
        </p:nvSpPr>
        <p:spPr>
          <a:xfrm>
            <a:off x="446176" y="1967103"/>
            <a:ext cx="2881816" cy="7981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lang="en-GB" sz="2400" b="1" i="0" u="none" strike="noStrike" kern="1200" cap="none" spc="0" normalizeH="0" baseline="0" noProof="0" dirty="0">
              <a:ln>
                <a:noFill/>
              </a:ln>
              <a:solidFill>
                <a:srgbClr val="3A3A3A"/>
              </a:solidFill>
              <a:effectLst/>
              <a:uLnTx/>
              <a:uFillTx/>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br>
              <a:rPr kumimoji="0" lang="en-GB" sz="1200" b="0" i="0" u="none" strike="noStrike" kern="1200" cap="none" spc="0" normalizeH="0" baseline="0" noProof="0" dirty="0">
                <a:ln>
                  <a:noFill/>
                </a:ln>
                <a:solidFill>
                  <a:srgbClr val="000000"/>
                </a:solidFill>
                <a:effectLst/>
                <a:uLnTx/>
                <a:uFillTx/>
                <a:latin typeface="Calibri"/>
                <a:cs typeface="Calibri"/>
                <a:sym typeface="Calibri"/>
              </a:rPr>
            </a:br>
            <a:endParaRPr kumimoji="0" lang="en-GB" sz="3000" b="1" i="0" u="none" strike="noStrike" kern="1200" cap="none" spc="0" normalizeH="0" baseline="0" noProof="0" dirty="0">
              <a:ln>
                <a:noFill/>
              </a:ln>
              <a:solidFill>
                <a:srgbClr val="000000"/>
              </a:solidFill>
              <a:effectLst/>
              <a:uLnTx/>
              <a:uFillTx/>
              <a:latin typeface="Calibri"/>
              <a:cs typeface="Calibri"/>
              <a:sym typeface="Calibri"/>
            </a:endParaRPr>
          </a:p>
        </p:txBody>
      </p:sp>
      <p:grpSp>
        <p:nvGrpSpPr>
          <p:cNvPr id="7" name="Group 6">
            <a:extLst>
              <a:ext uri="{FF2B5EF4-FFF2-40B4-BE49-F238E27FC236}">
                <a16:creationId xmlns:a16="http://schemas.microsoft.com/office/drawing/2014/main" id="{0C78CB56-46EB-4CB9-93E2-FEEA0FE8E509}"/>
              </a:ext>
            </a:extLst>
          </p:cNvPr>
          <p:cNvGrpSpPr/>
          <p:nvPr/>
        </p:nvGrpSpPr>
        <p:grpSpPr>
          <a:xfrm>
            <a:off x="6526444" y="1938992"/>
            <a:ext cx="5665556" cy="3640334"/>
            <a:chOff x="3627249" y="1222823"/>
            <a:chExt cx="7874028" cy="4893583"/>
          </a:xfrm>
        </p:grpSpPr>
        <p:pic>
          <p:nvPicPr>
            <p:cNvPr id="5" name="Picture 4">
              <a:extLst>
                <a:ext uri="{FF2B5EF4-FFF2-40B4-BE49-F238E27FC236}">
                  <a16:creationId xmlns:a16="http://schemas.microsoft.com/office/drawing/2014/main" id="{1D5FD15A-383D-4058-9B02-07D548DEEDEA}"/>
                </a:ext>
              </a:extLst>
            </p:cNvPr>
            <p:cNvPicPr>
              <a:picLocks noChangeAspect="1"/>
            </p:cNvPicPr>
            <p:nvPr/>
          </p:nvPicPr>
          <p:blipFill>
            <a:blip r:embed="rId2"/>
            <a:stretch>
              <a:fillRect/>
            </a:stretch>
          </p:blipFill>
          <p:spPr>
            <a:xfrm>
              <a:off x="3627249" y="1222823"/>
              <a:ext cx="7874028" cy="4265579"/>
            </a:xfrm>
            <a:prstGeom prst="rect">
              <a:avLst/>
            </a:prstGeom>
          </p:spPr>
        </p:pic>
        <p:sp>
          <p:nvSpPr>
            <p:cNvPr id="6" name="Google Shape;123;p4">
              <a:extLst>
                <a:ext uri="{FF2B5EF4-FFF2-40B4-BE49-F238E27FC236}">
                  <a16:creationId xmlns:a16="http://schemas.microsoft.com/office/drawing/2014/main" id="{A84D359C-331D-4BE6-83BB-4AB06927CD5A}"/>
                </a:ext>
              </a:extLst>
            </p:cNvPr>
            <p:cNvSpPr txBox="1">
              <a:spLocks/>
            </p:cNvSpPr>
            <p:nvPr/>
          </p:nvSpPr>
          <p:spPr>
            <a:xfrm>
              <a:off x="7761826" y="5318284"/>
              <a:ext cx="3739451" cy="7981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400" b="0" i="1" u="none" strike="noStrike" kern="1200" cap="none" spc="0" normalizeH="0" baseline="0" noProof="0" dirty="0">
                  <a:ln>
                    <a:noFill/>
                  </a:ln>
                  <a:solidFill>
                    <a:srgbClr val="3A3A3A"/>
                  </a:solidFill>
                  <a:effectLst/>
                  <a:uLnTx/>
                  <a:uFillTx/>
                  <a:latin typeface="Calibri" panose="020F0502020204030204" pitchFamily="34" charset="0"/>
                  <a:cs typeface="Calibri" panose="020F0502020204030204" pitchFamily="34" charset="0"/>
                  <a:sym typeface="Calibri"/>
                </a:rPr>
                <a:t>Einstein</a:t>
              </a:r>
              <a:endParaRPr kumimoji="0" lang="en-GB" sz="2400" b="0" i="1" u="none" strike="noStrike" kern="1200" cap="none" spc="0" normalizeH="0" baseline="0" noProof="0" dirty="0">
                <a:ln>
                  <a:noFill/>
                </a:ln>
                <a:solidFill>
                  <a:srgbClr val="000000"/>
                </a:solidFill>
                <a:effectLst/>
                <a:uLnTx/>
                <a:uFillTx/>
                <a:latin typeface="Calibri"/>
                <a:cs typeface="Calibri"/>
                <a:sym typeface="Calibri"/>
              </a:endParaRPr>
            </a:p>
          </p:txBody>
        </p:sp>
      </p:grpSp>
      <p:sp>
        <p:nvSpPr>
          <p:cNvPr id="11" name="TextBox 10">
            <a:extLst>
              <a:ext uri="{FF2B5EF4-FFF2-40B4-BE49-F238E27FC236}">
                <a16:creationId xmlns:a16="http://schemas.microsoft.com/office/drawing/2014/main" id="{834365D7-5516-4CD8-90AA-823A65AE0A2E}"/>
              </a:ext>
            </a:extLst>
          </p:cNvPr>
          <p:cNvSpPr txBox="1"/>
          <p:nvPr/>
        </p:nvSpPr>
        <p:spPr>
          <a:xfrm>
            <a:off x="0" y="0"/>
            <a:ext cx="12192000" cy="1938992"/>
          </a:xfrm>
          <a:prstGeom prst="rect">
            <a:avLst/>
          </a:prstGeom>
          <a:solidFill>
            <a:srgbClr val="A4CD7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Strategy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Feynman Technique – study method for students to learn through the act of teaching</a:t>
            </a:r>
            <a:endParaRPr kumimoji="0" lang="en-GB" sz="3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12" name="TextBox 11">
            <a:extLst>
              <a:ext uri="{FF2B5EF4-FFF2-40B4-BE49-F238E27FC236}">
                <a16:creationId xmlns:a16="http://schemas.microsoft.com/office/drawing/2014/main" id="{EBC1DBCD-27FC-4B2E-B3D8-ED3D179B79A1}"/>
              </a:ext>
            </a:extLst>
          </p:cNvPr>
          <p:cNvSpPr txBox="1"/>
          <p:nvPr/>
        </p:nvSpPr>
        <p:spPr>
          <a:xfrm>
            <a:off x="167811" y="1856632"/>
            <a:ext cx="5928189"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Light" panose="020F0302020204030204"/>
                <a:ea typeface="+mn-ea"/>
                <a:cs typeface="+mn-cs"/>
              </a:rPr>
              <a:t>4 Steps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rPr>
              <a:t>1.Choose what you are going to learn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rPr>
              <a:t>2.Explain it in simple terms </a:t>
            </a:r>
            <a:r>
              <a:rPr kumimoji="0" lang="en-GB" sz="2000" b="0" i="0" u="none" strike="noStrike" kern="1200" cap="none" spc="0" normalizeH="0" baseline="0" noProof="0" dirty="0">
                <a:ln>
                  <a:noFill/>
                </a:ln>
                <a:solidFill>
                  <a:srgbClr val="000000"/>
                </a:solidFill>
                <a:effectLst/>
                <a:uLnTx/>
                <a:uFillTx/>
                <a:latin typeface="Calibri Light" panose="020F0302020204030204"/>
                <a:ea typeface="+mn-ea"/>
                <a:cs typeface="+mn-cs"/>
              </a:rPr>
              <a:t>(like you would to a child. Remove any jargon and complexity)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rPr>
              <a:t>3. Reflect and refine </a:t>
            </a:r>
            <a:r>
              <a:rPr kumimoji="0" lang="en-GB" sz="2000" b="0" i="0" u="none" strike="noStrike" kern="1200" cap="none" spc="0" normalizeH="0" baseline="0" noProof="0" dirty="0">
                <a:ln>
                  <a:noFill/>
                </a:ln>
                <a:solidFill>
                  <a:srgbClr val="000000"/>
                </a:solidFill>
                <a:effectLst/>
                <a:uLnTx/>
                <a:uFillTx/>
                <a:latin typeface="Calibri Light" panose="020F0302020204030204"/>
                <a:ea typeface="+mn-ea"/>
                <a:cs typeface="+mn-cs"/>
              </a:rPr>
              <a:t>(Read it out loud as if to a child. If the explanation isn’t simple enough or sounds confusing, that’s a good indication that you need to reflect and refine.)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Light" panose="020F0302020204030204"/>
                <a:ea typeface="+mn-ea"/>
                <a:cs typeface="+mn-cs"/>
              </a:rPr>
              <a:t>4. </a:t>
            </a:r>
            <a:r>
              <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rPr>
              <a:t>Organise and review </a:t>
            </a:r>
            <a:r>
              <a:rPr kumimoji="0" lang="en-GB" sz="1800" b="0" i="0" u="none" strike="noStrike" kern="1200" cap="none" spc="0" normalizeH="0" baseline="0" noProof="0" dirty="0">
                <a:ln>
                  <a:noFill/>
                </a:ln>
                <a:solidFill>
                  <a:srgbClr val="000000"/>
                </a:solidFill>
                <a:effectLst/>
                <a:uLnTx/>
                <a:uFillTx/>
                <a:latin typeface="Calibri Light" panose="020F0302020204030204"/>
                <a:ea typeface="+mn-ea"/>
                <a:cs typeface="+mn-cs"/>
              </a:rPr>
              <a:t>(test it on someone, what did they get confused about? What questions did they ask? Once you are happy with your explanation add it to your notes or flashcard to refer back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D236484-A8BA-4300-A031-B125B5CE2A5E}"/>
              </a:ext>
            </a:extLst>
          </p:cNvPr>
          <p:cNvPicPr>
            <a:picLocks noChangeAspect="1"/>
          </p:cNvPicPr>
          <p:nvPr/>
        </p:nvPicPr>
        <p:blipFill>
          <a:blip r:embed="rId3"/>
          <a:stretch>
            <a:fillRect/>
          </a:stretch>
        </p:blipFill>
        <p:spPr>
          <a:xfrm>
            <a:off x="9869223" y="6268759"/>
            <a:ext cx="2322777" cy="548688"/>
          </a:xfrm>
          <a:prstGeom prst="rect">
            <a:avLst/>
          </a:prstGeom>
        </p:spPr>
      </p:pic>
    </p:spTree>
    <p:extLst>
      <p:ext uri="{BB962C8B-B14F-4D97-AF65-F5344CB8AC3E}">
        <p14:creationId xmlns:p14="http://schemas.microsoft.com/office/powerpoint/2010/main" val="307930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FA9F3-3990-4B8F-97CE-62075ACD4DA3}"/>
              </a:ext>
            </a:extLst>
          </p:cNvPr>
          <p:cNvSpPr txBox="1"/>
          <p:nvPr/>
        </p:nvSpPr>
        <p:spPr>
          <a:xfrm>
            <a:off x="375046" y="410081"/>
            <a:ext cx="3160559" cy="537070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Your turn!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‘Explain’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your pairs chose a subject and describe it in a minute.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Imagine your partner knows nothing about the subject.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 can you explain it in the simplest terms?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1B13A71E-B634-4166-ADFE-A4684D3C68A9}"/>
              </a:ext>
            </a:extLst>
          </p:cNvPr>
          <p:cNvSpPr txBox="1"/>
          <p:nvPr/>
        </p:nvSpPr>
        <p:spPr>
          <a:xfrm>
            <a:off x="5324084" y="410081"/>
            <a:ext cx="2023809" cy="1708160"/>
          </a:xfrm>
          <a:prstGeom prst="rect">
            <a:avLst/>
          </a:prstGeom>
          <a:noFill/>
          <a:ln w="28575">
            <a:solidFill>
              <a:schemeClr val="accent2"/>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Explain climate change</a:t>
            </a:r>
          </a:p>
        </p:txBody>
      </p:sp>
      <p:sp>
        <p:nvSpPr>
          <p:cNvPr id="11" name="TextBox 10">
            <a:extLst>
              <a:ext uri="{FF2B5EF4-FFF2-40B4-BE49-F238E27FC236}">
                <a16:creationId xmlns:a16="http://schemas.microsoft.com/office/drawing/2014/main" id="{39BDA6AA-F502-4994-887C-6872AD4951E6}"/>
              </a:ext>
            </a:extLst>
          </p:cNvPr>
          <p:cNvSpPr txBox="1"/>
          <p:nvPr/>
        </p:nvSpPr>
        <p:spPr>
          <a:xfrm>
            <a:off x="4072191" y="2821126"/>
            <a:ext cx="2023809" cy="2246769"/>
          </a:xfrm>
          <a:prstGeom prst="rect">
            <a:avLst/>
          </a:prstGeom>
          <a:noFill/>
          <a:ln w="28575">
            <a:solidFill>
              <a:schemeClr val="accent2"/>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Explain how to make a cake</a:t>
            </a:r>
          </a:p>
        </p:txBody>
      </p:sp>
      <p:sp>
        <p:nvSpPr>
          <p:cNvPr id="13" name="TextBox 12">
            <a:extLst>
              <a:ext uri="{FF2B5EF4-FFF2-40B4-BE49-F238E27FC236}">
                <a16:creationId xmlns:a16="http://schemas.microsoft.com/office/drawing/2014/main" id="{8F16EC34-0EEF-442C-A0CB-5BE9AE788B7F}"/>
              </a:ext>
            </a:extLst>
          </p:cNvPr>
          <p:cNvSpPr txBox="1"/>
          <p:nvPr/>
        </p:nvSpPr>
        <p:spPr>
          <a:xfrm>
            <a:off x="8659631" y="826630"/>
            <a:ext cx="2737173" cy="1169551"/>
          </a:xfrm>
          <a:prstGeom prst="rect">
            <a:avLst/>
          </a:prstGeom>
          <a:noFill/>
          <a:ln w="28575">
            <a:solidFill>
              <a:schemeClr val="accent2"/>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Explain what a pandemic is</a:t>
            </a:r>
          </a:p>
        </p:txBody>
      </p:sp>
      <p:sp>
        <p:nvSpPr>
          <p:cNvPr id="14" name="TextBox 13">
            <a:extLst>
              <a:ext uri="{FF2B5EF4-FFF2-40B4-BE49-F238E27FC236}">
                <a16:creationId xmlns:a16="http://schemas.microsoft.com/office/drawing/2014/main" id="{06CE97F2-1F35-467D-B87A-4AEE84D53A99}"/>
              </a:ext>
            </a:extLst>
          </p:cNvPr>
          <p:cNvSpPr txBox="1"/>
          <p:nvPr/>
        </p:nvSpPr>
        <p:spPr>
          <a:xfrm>
            <a:off x="7936122" y="2774959"/>
            <a:ext cx="2737173" cy="1169551"/>
          </a:xfrm>
          <a:prstGeom prst="rect">
            <a:avLst/>
          </a:prstGeom>
          <a:noFill/>
          <a:ln w="28575">
            <a:solidFill>
              <a:schemeClr val="accent2"/>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Explain your personality</a:t>
            </a:r>
          </a:p>
        </p:txBody>
      </p:sp>
      <p:sp>
        <p:nvSpPr>
          <p:cNvPr id="15" name="TextBox 14">
            <a:extLst>
              <a:ext uri="{FF2B5EF4-FFF2-40B4-BE49-F238E27FC236}">
                <a16:creationId xmlns:a16="http://schemas.microsoft.com/office/drawing/2014/main" id="{FC6111A0-90C0-44B7-A65A-B4C0C12D1665}"/>
              </a:ext>
            </a:extLst>
          </p:cNvPr>
          <p:cNvSpPr txBox="1"/>
          <p:nvPr/>
        </p:nvSpPr>
        <p:spPr>
          <a:xfrm>
            <a:off x="6795731" y="4695768"/>
            <a:ext cx="2737173" cy="1708160"/>
          </a:xfrm>
          <a:prstGeom prst="rect">
            <a:avLst/>
          </a:prstGeom>
          <a:noFill/>
          <a:ln w="28575">
            <a:solidFill>
              <a:schemeClr val="accent2"/>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Explain how you get to school </a:t>
            </a:r>
          </a:p>
        </p:txBody>
      </p:sp>
      <p:pic>
        <p:nvPicPr>
          <p:cNvPr id="4" name="Picture 3">
            <a:extLst>
              <a:ext uri="{FF2B5EF4-FFF2-40B4-BE49-F238E27FC236}">
                <a16:creationId xmlns:a16="http://schemas.microsoft.com/office/drawing/2014/main" id="{50E84A1F-1744-4FC5-9764-7EFE8469CD3F}"/>
              </a:ext>
            </a:extLst>
          </p:cNvPr>
          <p:cNvPicPr>
            <a:picLocks noChangeAspect="1"/>
          </p:cNvPicPr>
          <p:nvPr/>
        </p:nvPicPr>
        <p:blipFill>
          <a:blip r:embed="rId3"/>
          <a:stretch>
            <a:fillRect/>
          </a:stretch>
        </p:blipFill>
        <p:spPr>
          <a:xfrm>
            <a:off x="9708630" y="6129584"/>
            <a:ext cx="2322777" cy="548688"/>
          </a:xfrm>
          <a:prstGeom prst="rect">
            <a:avLst/>
          </a:prstGeom>
        </p:spPr>
      </p:pic>
    </p:spTree>
    <p:extLst>
      <p:ext uri="{BB962C8B-B14F-4D97-AF65-F5344CB8AC3E}">
        <p14:creationId xmlns:p14="http://schemas.microsoft.com/office/powerpoint/2010/main" val="359798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07D879-57BA-4BDE-9B51-143D174606A1}"/>
              </a:ext>
            </a:extLst>
          </p:cNvPr>
          <p:cNvPicPr>
            <a:picLocks noChangeAspect="1"/>
          </p:cNvPicPr>
          <p:nvPr/>
        </p:nvPicPr>
        <p:blipFill rotWithShape="1">
          <a:blip r:embed="rId3"/>
          <a:srcRect t="15503"/>
          <a:stretch/>
        </p:blipFill>
        <p:spPr>
          <a:xfrm>
            <a:off x="4978155" y="88060"/>
            <a:ext cx="7060006" cy="6681880"/>
          </a:xfrm>
          <a:prstGeom prst="rect">
            <a:avLst/>
          </a:prstGeom>
        </p:spPr>
      </p:pic>
      <p:pic>
        <p:nvPicPr>
          <p:cNvPr id="5" name="Picture 4">
            <a:extLst>
              <a:ext uri="{FF2B5EF4-FFF2-40B4-BE49-F238E27FC236}">
                <a16:creationId xmlns:a16="http://schemas.microsoft.com/office/drawing/2014/main" id="{2C932E98-4BFF-49B6-98CE-54C8B16E831C}"/>
              </a:ext>
            </a:extLst>
          </p:cNvPr>
          <p:cNvPicPr>
            <a:picLocks noChangeAspect="1"/>
          </p:cNvPicPr>
          <p:nvPr/>
        </p:nvPicPr>
        <p:blipFill>
          <a:blip r:embed="rId4"/>
          <a:stretch>
            <a:fillRect/>
          </a:stretch>
        </p:blipFill>
        <p:spPr>
          <a:xfrm>
            <a:off x="0" y="-20820"/>
            <a:ext cx="4169664" cy="6858000"/>
          </a:xfrm>
          <a:prstGeom prst="rect">
            <a:avLst/>
          </a:prstGeom>
        </p:spPr>
      </p:pic>
      <p:sp>
        <p:nvSpPr>
          <p:cNvPr id="2" name="TextBox 1">
            <a:extLst>
              <a:ext uri="{FF2B5EF4-FFF2-40B4-BE49-F238E27FC236}">
                <a16:creationId xmlns:a16="http://schemas.microsoft.com/office/drawing/2014/main" id="{8A363911-229B-413F-9651-9074D5865C3C}"/>
              </a:ext>
            </a:extLst>
          </p:cNvPr>
          <p:cNvSpPr txBox="1"/>
          <p:nvPr/>
        </p:nvSpPr>
        <p:spPr>
          <a:xfrm>
            <a:off x="153839" y="2115879"/>
            <a:ext cx="3854635"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Light" panose="020F0302020204030204"/>
                <a:ea typeface="+mn-ea"/>
                <a:cs typeface="+mn-cs"/>
              </a:rPr>
              <a:t>Spaced practice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Light" panose="020F0302020204030204"/>
                <a:ea typeface="+mn-ea"/>
                <a:cs typeface="+mn-cs"/>
              </a:rPr>
              <a:t>Strategy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rPr>
              <a:t>review, practice, recall, formulate and synthesize the same materials multiple times.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rPr>
              <a:t>Video 0.42-1.38</a:t>
            </a:r>
          </a:p>
        </p:txBody>
      </p:sp>
      <p:pic>
        <p:nvPicPr>
          <p:cNvPr id="6" name="Picture 5">
            <a:extLst>
              <a:ext uri="{FF2B5EF4-FFF2-40B4-BE49-F238E27FC236}">
                <a16:creationId xmlns:a16="http://schemas.microsoft.com/office/drawing/2014/main" id="{7E418080-A9B0-4E16-A311-4EE48C6308E7}"/>
              </a:ext>
            </a:extLst>
          </p:cNvPr>
          <p:cNvPicPr>
            <a:picLocks noChangeAspect="1"/>
          </p:cNvPicPr>
          <p:nvPr/>
        </p:nvPicPr>
        <p:blipFill>
          <a:blip r:embed="rId5"/>
          <a:stretch>
            <a:fillRect/>
          </a:stretch>
        </p:blipFill>
        <p:spPr>
          <a:xfrm>
            <a:off x="0" y="6288492"/>
            <a:ext cx="2322777" cy="548688"/>
          </a:xfrm>
          <a:prstGeom prst="rect">
            <a:avLst/>
          </a:prstGeom>
        </p:spPr>
      </p:pic>
      <p:sp>
        <p:nvSpPr>
          <p:cNvPr id="7" name="TextBox 6">
            <a:extLst>
              <a:ext uri="{FF2B5EF4-FFF2-40B4-BE49-F238E27FC236}">
                <a16:creationId xmlns:a16="http://schemas.microsoft.com/office/drawing/2014/main" id="{39C5EE58-8BE4-49E4-8836-907C20F59084}"/>
              </a:ext>
            </a:extLst>
          </p:cNvPr>
          <p:cNvSpPr txBox="1"/>
          <p:nvPr/>
        </p:nvSpPr>
        <p:spPr>
          <a:xfrm>
            <a:off x="0" y="5415247"/>
            <a:ext cx="466446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6"/>
              </a:rPr>
              <a:t>How to Study Effectively for School or College [Top 6 Science-Based Study Skills] - YouTube</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80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932E98-4BFF-49B6-98CE-54C8B16E831C}"/>
              </a:ext>
            </a:extLst>
          </p:cNvPr>
          <p:cNvPicPr>
            <a:picLocks noChangeAspect="1"/>
          </p:cNvPicPr>
          <p:nvPr/>
        </p:nvPicPr>
        <p:blipFill>
          <a:blip r:embed="rId2"/>
          <a:stretch>
            <a:fillRect/>
          </a:stretch>
        </p:blipFill>
        <p:spPr>
          <a:xfrm>
            <a:off x="0" y="0"/>
            <a:ext cx="4169664" cy="6858000"/>
          </a:xfrm>
          <a:prstGeom prst="rect">
            <a:avLst/>
          </a:prstGeom>
        </p:spPr>
      </p:pic>
      <p:sp>
        <p:nvSpPr>
          <p:cNvPr id="2" name="TextBox 1">
            <a:extLst>
              <a:ext uri="{FF2B5EF4-FFF2-40B4-BE49-F238E27FC236}">
                <a16:creationId xmlns:a16="http://schemas.microsoft.com/office/drawing/2014/main" id="{8A363911-229B-413F-9651-9074D5865C3C}"/>
              </a:ext>
            </a:extLst>
          </p:cNvPr>
          <p:cNvSpPr txBox="1"/>
          <p:nvPr/>
        </p:nvSpPr>
        <p:spPr>
          <a:xfrm>
            <a:off x="235617" y="2169041"/>
            <a:ext cx="3934047"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Light" panose="020F0302020204030204"/>
                <a:ea typeface="+mn-ea"/>
                <a:cs typeface="+mn-cs"/>
              </a:rPr>
              <a:t>Dual coding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Light" panose="020F0302020204030204"/>
                <a:ea typeface="+mn-ea"/>
                <a:cs typeface="+mn-cs"/>
              </a:rPr>
              <a:t>Strategy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rPr>
              <a:t>Using visuals alongside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rPr>
              <a:t>Video: 5.33- 6.38</a:t>
            </a:r>
          </a:p>
        </p:txBody>
      </p:sp>
      <p:pic>
        <p:nvPicPr>
          <p:cNvPr id="4" name="Picture 3">
            <a:extLst>
              <a:ext uri="{FF2B5EF4-FFF2-40B4-BE49-F238E27FC236}">
                <a16:creationId xmlns:a16="http://schemas.microsoft.com/office/drawing/2014/main" id="{4292BF2E-F6DA-405E-8BE5-76C496DC9FF1}"/>
              </a:ext>
            </a:extLst>
          </p:cNvPr>
          <p:cNvPicPr>
            <a:picLocks noChangeAspect="1"/>
          </p:cNvPicPr>
          <p:nvPr/>
        </p:nvPicPr>
        <p:blipFill rotWithShape="1">
          <a:blip r:embed="rId3"/>
          <a:srcRect t="2413"/>
          <a:stretch/>
        </p:blipFill>
        <p:spPr>
          <a:xfrm>
            <a:off x="4625953" y="85061"/>
            <a:ext cx="7001199" cy="6772940"/>
          </a:xfrm>
          <a:prstGeom prst="rect">
            <a:avLst/>
          </a:prstGeom>
        </p:spPr>
      </p:pic>
      <p:pic>
        <p:nvPicPr>
          <p:cNvPr id="7" name="Picture 6">
            <a:extLst>
              <a:ext uri="{FF2B5EF4-FFF2-40B4-BE49-F238E27FC236}">
                <a16:creationId xmlns:a16="http://schemas.microsoft.com/office/drawing/2014/main" id="{5FE57F19-64FC-4893-A9BC-91CCAEEE6837}"/>
              </a:ext>
            </a:extLst>
          </p:cNvPr>
          <p:cNvPicPr>
            <a:picLocks noChangeAspect="1"/>
          </p:cNvPicPr>
          <p:nvPr/>
        </p:nvPicPr>
        <p:blipFill>
          <a:blip r:embed="rId4"/>
          <a:stretch>
            <a:fillRect/>
          </a:stretch>
        </p:blipFill>
        <p:spPr>
          <a:xfrm>
            <a:off x="0" y="6384236"/>
            <a:ext cx="2322777" cy="548688"/>
          </a:xfrm>
          <a:prstGeom prst="rect">
            <a:avLst/>
          </a:prstGeom>
        </p:spPr>
      </p:pic>
    </p:spTree>
    <p:extLst>
      <p:ext uri="{BB962C8B-B14F-4D97-AF65-F5344CB8AC3E}">
        <p14:creationId xmlns:p14="http://schemas.microsoft.com/office/powerpoint/2010/main" val="25856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932E98-4BFF-49B6-98CE-54C8B16E831C}"/>
              </a:ext>
            </a:extLst>
          </p:cNvPr>
          <p:cNvPicPr>
            <a:picLocks noChangeAspect="1"/>
          </p:cNvPicPr>
          <p:nvPr/>
        </p:nvPicPr>
        <p:blipFill>
          <a:blip r:embed="rId2"/>
          <a:stretch>
            <a:fillRect/>
          </a:stretch>
        </p:blipFill>
        <p:spPr>
          <a:xfrm>
            <a:off x="0" y="-20820"/>
            <a:ext cx="4169664" cy="6878820"/>
          </a:xfrm>
          <a:prstGeom prst="rect">
            <a:avLst/>
          </a:prstGeom>
        </p:spPr>
      </p:pic>
      <p:sp>
        <p:nvSpPr>
          <p:cNvPr id="2" name="TextBox 1">
            <a:extLst>
              <a:ext uri="{FF2B5EF4-FFF2-40B4-BE49-F238E27FC236}">
                <a16:creationId xmlns:a16="http://schemas.microsoft.com/office/drawing/2014/main" id="{8A363911-229B-413F-9651-9074D5865C3C}"/>
              </a:ext>
            </a:extLst>
          </p:cNvPr>
          <p:cNvSpPr txBox="1"/>
          <p:nvPr/>
        </p:nvSpPr>
        <p:spPr>
          <a:xfrm>
            <a:off x="153839" y="2115879"/>
            <a:ext cx="3907798"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Light" panose="020F0302020204030204"/>
                <a:ea typeface="+mn-ea"/>
                <a:cs typeface="+mn-cs"/>
              </a:rPr>
              <a:t>Retrieval Practice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Light" panose="020F0302020204030204"/>
                <a:ea typeface="+mn-ea"/>
                <a:cs typeface="+mn-cs"/>
              </a:rPr>
              <a:t>Strategy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rPr>
              <a:t>engage with the material in an active way rather than passive learning i.e. testing knowledge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Light" panose="020F0302020204030204"/>
                <a:ea typeface="+mn-ea"/>
                <a:cs typeface="+mn-cs"/>
              </a:rPr>
              <a:t>Video: 6.38 - end</a:t>
            </a:r>
          </a:p>
        </p:txBody>
      </p:sp>
      <p:pic>
        <p:nvPicPr>
          <p:cNvPr id="6" name="Picture 5">
            <a:extLst>
              <a:ext uri="{FF2B5EF4-FFF2-40B4-BE49-F238E27FC236}">
                <a16:creationId xmlns:a16="http://schemas.microsoft.com/office/drawing/2014/main" id="{FBD48BBC-ABC4-4BF4-A692-6110218C6C05}"/>
              </a:ext>
            </a:extLst>
          </p:cNvPr>
          <p:cNvPicPr>
            <a:picLocks noChangeAspect="1"/>
          </p:cNvPicPr>
          <p:nvPr/>
        </p:nvPicPr>
        <p:blipFill>
          <a:blip r:embed="rId3"/>
          <a:stretch>
            <a:fillRect/>
          </a:stretch>
        </p:blipFill>
        <p:spPr>
          <a:xfrm>
            <a:off x="4543517" y="0"/>
            <a:ext cx="6957641" cy="6670728"/>
          </a:xfrm>
          <a:prstGeom prst="rect">
            <a:avLst/>
          </a:prstGeom>
        </p:spPr>
      </p:pic>
      <p:pic>
        <p:nvPicPr>
          <p:cNvPr id="7" name="Picture 6">
            <a:extLst>
              <a:ext uri="{FF2B5EF4-FFF2-40B4-BE49-F238E27FC236}">
                <a16:creationId xmlns:a16="http://schemas.microsoft.com/office/drawing/2014/main" id="{F0E8F912-5227-4831-9E77-CED526923242}"/>
              </a:ext>
            </a:extLst>
          </p:cNvPr>
          <p:cNvPicPr>
            <a:picLocks noChangeAspect="1"/>
          </p:cNvPicPr>
          <p:nvPr/>
        </p:nvPicPr>
        <p:blipFill>
          <a:blip r:embed="rId4"/>
          <a:stretch>
            <a:fillRect/>
          </a:stretch>
        </p:blipFill>
        <p:spPr>
          <a:xfrm>
            <a:off x="0" y="6309312"/>
            <a:ext cx="2322777" cy="548688"/>
          </a:xfrm>
          <a:prstGeom prst="rect">
            <a:avLst/>
          </a:prstGeom>
        </p:spPr>
      </p:pic>
    </p:spTree>
    <p:extLst>
      <p:ext uri="{BB962C8B-B14F-4D97-AF65-F5344CB8AC3E}">
        <p14:creationId xmlns:p14="http://schemas.microsoft.com/office/powerpoint/2010/main" val="2528059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6D8480-CD81-4AA9-8318-46F7E6557088}"/>
              </a:ext>
            </a:extLst>
          </p:cNvPr>
          <p:cNvPicPr>
            <a:picLocks noChangeAspect="1"/>
          </p:cNvPicPr>
          <p:nvPr/>
        </p:nvPicPr>
        <p:blipFill rotWithShape="1">
          <a:blip r:embed="rId2"/>
          <a:srcRect l="2101" r="3153"/>
          <a:stretch/>
        </p:blipFill>
        <p:spPr>
          <a:xfrm>
            <a:off x="0" y="1874150"/>
            <a:ext cx="12192000" cy="5008840"/>
          </a:xfrm>
          <a:prstGeom prst="rect">
            <a:avLst/>
          </a:prstGeom>
        </p:spPr>
      </p:pic>
      <p:sp>
        <p:nvSpPr>
          <p:cNvPr id="3" name="Oval 2">
            <a:extLst>
              <a:ext uri="{FF2B5EF4-FFF2-40B4-BE49-F238E27FC236}">
                <a16:creationId xmlns:a16="http://schemas.microsoft.com/office/drawing/2014/main" id="{8A71D25E-DC22-49AB-8469-81670FD9C11B}"/>
              </a:ext>
            </a:extLst>
          </p:cNvPr>
          <p:cNvSpPr/>
          <p:nvPr/>
        </p:nvSpPr>
        <p:spPr>
          <a:xfrm>
            <a:off x="3211033" y="170121"/>
            <a:ext cx="5401339" cy="1860698"/>
          </a:xfrm>
          <a:prstGeom prst="ellipse">
            <a:avLst/>
          </a:prstGeom>
          <a:solidFill>
            <a:srgbClr val="A4CD7D"/>
          </a:solidFill>
          <a:ln>
            <a:solidFill>
              <a:srgbClr val="A4C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0823A45-EB7A-4FBE-967E-5404AE230D7B}"/>
              </a:ext>
            </a:extLst>
          </p:cNvPr>
          <p:cNvSpPr txBox="1"/>
          <p:nvPr/>
        </p:nvSpPr>
        <p:spPr>
          <a:xfrm>
            <a:off x="3820632" y="659219"/>
            <a:ext cx="45507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Light" panose="020F0302020204030204"/>
                <a:ea typeface="+mn-ea"/>
                <a:cs typeface="+mn-cs"/>
              </a:rPr>
              <a:t> 3 stages of metacognition </a:t>
            </a:r>
          </a:p>
        </p:txBody>
      </p:sp>
      <p:pic>
        <p:nvPicPr>
          <p:cNvPr id="5" name="Picture 4">
            <a:extLst>
              <a:ext uri="{FF2B5EF4-FFF2-40B4-BE49-F238E27FC236}">
                <a16:creationId xmlns:a16="http://schemas.microsoft.com/office/drawing/2014/main" id="{C3E37C0C-EB6B-4767-A53A-D222B1647D51}"/>
              </a:ext>
            </a:extLst>
          </p:cNvPr>
          <p:cNvPicPr>
            <a:picLocks noChangeAspect="1"/>
          </p:cNvPicPr>
          <p:nvPr/>
        </p:nvPicPr>
        <p:blipFill>
          <a:blip r:embed="rId3"/>
          <a:stretch>
            <a:fillRect/>
          </a:stretch>
        </p:blipFill>
        <p:spPr>
          <a:xfrm>
            <a:off x="9869223" y="0"/>
            <a:ext cx="2322777" cy="548688"/>
          </a:xfrm>
          <a:prstGeom prst="rect">
            <a:avLst/>
          </a:prstGeom>
        </p:spPr>
      </p:pic>
      <p:sp>
        <p:nvSpPr>
          <p:cNvPr id="7" name="TextBox 6">
            <a:extLst>
              <a:ext uri="{FF2B5EF4-FFF2-40B4-BE49-F238E27FC236}">
                <a16:creationId xmlns:a16="http://schemas.microsoft.com/office/drawing/2014/main" id="{756E8464-C52F-4131-858B-4048B39E90F5}"/>
              </a:ext>
            </a:extLst>
          </p:cNvPr>
          <p:cNvSpPr txBox="1"/>
          <p:nvPr/>
        </p:nvSpPr>
        <p:spPr>
          <a:xfrm>
            <a:off x="3211033" y="1113752"/>
            <a:ext cx="60977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Speak Pro" panose="020B0604020202020204" pitchFamily="34" charset="0"/>
                <a:ea typeface="+mn-ea"/>
                <a:cs typeface="+mn-cs"/>
              </a:rPr>
              <a:t>awareness and understanding of one's own thought processes.</a:t>
            </a:r>
          </a:p>
        </p:txBody>
      </p:sp>
    </p:spTree>
    <p:extLst>
      <p:ext uri="{BB962C8B-B14F-4D97-AF65-F5344CB8AC3E}">
        <p14:creationId xmlns:p14="http://schemas.microsoft.com/office/powerpoint/2010/main" val="142295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4CD7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1766B2-5995-49C1-8C5C-700FEA81D45A}"/>
              </a:ext>
            </a:extLst>
          </p:cNvPr>
          <p:cNvPicPr>
            <a:picLocks noChangeAspect="1"/>
          </p:cNvPicPr>
          <p:nvPr/>
        </p:nvPicPr>
        <p:blipFill rotWithShape="1">
          <a:blip r:embed="rId2"/>
          <a:srcRect l="44829" r="1336"/>
          <a:stretch/>
        </p:blipFill>
        <p:spPr>
          <a:xfrm>
            <a:off x="2266298" y="1830458"/>
            <a:ext cx="7485530" cy="5027542"/>
          </a:xfrm>
          <a:prstGeom prst="rect">
            <a:avLst/>
          </a:prstGeom>
        </p:spPr>
      </p:pic>
      <p:sp>
        <p:nvSpPr>
          <p:cNvPr id="2" name="TextBox 1">
            <a:extLst>
              <a:ext uri="{FF2B5EF4-FFF2-40B4-BE49-F238E27FC236}">
                <a16:creationId xmlns:a16="http://schemas.microsoft.com/office/drawing/2014/main" id="{B61A880C-F9E1-4D2D-9CBF-8C9DAFD83992}"/>
              </a:ext>
            </a:extLst>
          </p:cNvPr>
          <p:cNvSpPr txBox="1"/>
          <p:nvPr/>
        </p:nvSpPr>
        <p:spPr>
          <a:xfrm>
            <a:off x="4401879" y="584791"/>
            <a:ext cx="301964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Light" panose="020F0302020204030204"/>
                <a:ea typeface="+mn-ea"/>
                <a:cs typeface="+mn-cs"/>
              </a:rPr>
              <a:t>Stage 1 </a:t>
            </a:r>
          </a:p>
        </p:txBody>
      </p:sp>
      <p:pic>
        <p:nvPicPr>
          <p:cNvPr id="5" name="Picture 4">
            <a:extLst>
              <a:ext uri="{FF2B5EF4-FFF2-40B4-BE49-F238E27FC236}">
                <a16:creationId xmlns:a16="http://schemas.microsoft.com/office/drawing/2014/main" id="{B5AA6F02-56B3-49CF-A763-90A6B47AD2BD}"/>
              </a:ext>
            </a:extLst>
          </p:cNvPr>
          <p:cNvPicPr>
            <a:picLocks noChangeAspect="1"/>
          </p:cNvPicPr>
          <p:nvPr/>
        </p:nvPicPr>
        <p:blipFill>
          <a:blip r:embed="rId3"/>
          <a:stretch>
            <a:fillRect/>
          </a:stretch>
        </p:blipFill>
        <p:spPr>
          <a:xfrm>
            <a:off x="9869223" y="6309312"/>
            <a:ext cx="2322777" cy="548688"/>
          </a:xfrm>
          <a:prstGeom prst="rect">
            <a:avLst/>
          </a:prstGeom>
        </p:spPr>
      </p:pic>
    </p:spTree>
    <p:extLst>
      <p:ext uri="{BB962C8B-B14F-4D97-AF65-F5344CB8AC3E}">
        <p14:creationId xmlns:p14="http://schemas.microsoft.com/office/powerpoint/2010/main" val="409051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298F-4D51-BA44-8C75-45A491587E6D}"/>
              </a:ext>
            </a:extLst>
          </p:cNvPr>
          <p:cNvSpPr>
            <a:spLocks noGrp="1"/>
          </p:cNvSpPr>
          <p:nvPr>
            <p:ph type="title"/>
          </p:nvPr>
        </p:nvSpPr>
        <p:spPr>
          <a:xfrm>
            <a:off x="838200" y="365125"/>
            <a:ext cx="10515600" cy="1325563"/>
          </a:xfrm>
        </p:spPr>
        <p:txBody>
          <a:bodyPr>
            <a:normAutofit/>
          </a:bodyPr>
          <a:lstStyle/>
          <a:p>
            <a:r>
              <a:rPr lang="en-GB" dirty="0"/>
              <a:t>Welcome and overview</a:t>
            </a:r>
          </a:p>
        </p:txBody>
      </p:sp>
      <p:graphicFrame>
        <p:nvGraphicFramePr>
          <p:cNvPr id="16" name="Content Placeholder 2">
            <a:extLst>
              <a:ext uri="{FF2B5EF4-FFF2-40B4-BE49-F238E27FC236}">
                <a16:creationId xmlns:a16="http://schemas.microsoft.com/office/drawing/2014/main" id="{DF83D942-DC6C-46C7-98AE-FAA6883E927E}"/>
              </a:ext>
            </a:extLst>
          </p:cNvPr>
          <p:cNvGraphicFramePr>
            <a:graphicFrameLocks noGrp="1"/>
          </p:cNvGraphicFramePr>
          <p:nvPr>
            <p:ph idx="1"/>
            <p:extLst>
              <p:ext uri="{D42A27DB-BD31-4B8C-83A1-F6EECF244321}">
                <p14:modId xmlns:p14="http://schemas.microsoft.com/office/powerpoint/2010/main" val="3062297396"/>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8F69CAF-431B-ED4F-B9C0-A6DD3894EAD2}"/>
              </a:ext>
            </a:extLst>
          </p:cNvPr>
          <p:cNvPicPr>
            <a:picLocks noChangeAspect="1"/>
          </p:cNvPicPr>
          <p:nvPr/>
        </p:nvPicPr>
        <p:blipFill>
          <a:blip r:embed="rId8"/>
          <a:stretch>
            <a:fillRect/>
          </a:stretch>
        </p:blipFill>
        <p:spPr>
          <a:xfrm>
            <a:off x="10881472" y="365125"/>
            <a:ext cx="944656" cy="944656"/>
          </a:xfrm>
          <a:prstGeom prst="rect">
            <a:avLst/>
          </a:prstGeom>
        </p:spPr>
      </p:pic>
    </p:spTree>
    <p:extLst>
      <p:ext uri="{BB962C8B-B14F-4D97-AF65-F5344CB8AC3E}">
        <p14:creationId xmlns:p14="http://schemas.microsoft.com/office/powerpoint/2010/main" val="191769604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graphicEl>
                                              <a:dgm id="{6F717876-E91D-7E47-8740-EA78C6668C43}"/>
                                            </p:graphicEl>
                                          </p:spTgt>
                                        </p:tgtEl>
                                        <p:attrNameLst>
                                          <p:attrName>style.visibility</p:attrName>
                                        </p:attrNameLst>
                                      </p:cBhvr>
                                      <p:to>
                                        <p:strVal val="visible"/>
                                      </p:to>
                                    </p:set>
                                    <p:animEffect transition="in" filter="fade">
                                      <p:cBhvr>
                                        <p:cTn id="7" dur="500"/>
                                        <p:tgtEl>
                                          <p:spTgt spid="16">
                                            <p:graphicEl>
                                              <a:dgm id="{6F717876-E91D-7E47-8740-EA78C6668C4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graphicEl>
                                              <a:dgm id="{8CD4C262-9BD1-3842-A996-BCBDC13EA946}"/>
                                            </p:graphicEl>
                                          </p:spTgt>
                                        </p:tgtEl>
                                        <p:attrNameLst>
                                          <p:attrName>style.visibility</p:attrName>
                                        </p:attrNameLst>
                                      </p:cBhvr>
                                      <p:to>
                                        <p:strVal val="visible"/>
                                      </p:to>
                                    </p:set>
                                    <p:animEffect transition="in" filter="fade">
                                      <p:cBhvr>
                                        <p:cTn id="12" dur="500"/>
                                        <p:tgtEl>
                                          <p:spTgt spid="16">
                                            <p:graphicEl>
                                              <a:dgm id="{8CD4C262-9BD1-3842-A996-BCBDC13EA94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graphicEl>
                                              <a:dgm id="{F1D7F1D9-0CAE-854C-A790-E8DCCB05020C}"/>
                                            </p:graphicEl>
                                          </p:spTgt>
                                        </p:tgtEl>
                                        <p:attrNameLst>
                                          <p:attrName>style.visibility</p:attrName>
                                        </p:attrNameLst>
                                      </p:cBhvr>
                                      <p:to>
                                        <p:strVal val="visible"/>
                                      </p:to>
                                    </p:set>
                                    <p:animEffect transition="in" filter="fade">
                                      <p:cBhvr>
                                        <p:cTn id="17" dur="500"/>
                                        <p:tgtEl>
                                          <p:spTgt spid="16">
                                            <p:graphicEl>
                                              <a:dgm id="{F1D7F1D9-0CAE-854C-A790-E8DCCB05020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graphicEl>
                                              <a:dgm id="{52B89F02-3CBE-4DC7-A38F-C10B5E6E1A81}"/>
                                            </p:graphicEl>
                                          </p:spTgt>
                                        </p:tgtEl>
                                        <p:attrNameLst>
                                          <p:attrName>style.visibility</p:attrName>
                                        </p:attrNameLst>
                                      </p:cBhvr>
                                      <p:to>
                                        <p:strVal val="visible"/>
                                      </p:to>
                                    </p:set>
                                    <p:animEffect transition="in" filter="fade">
                                      <p:cBhvr>
                                        <p:cTn id="22" dur="500"/>
                                        <p:tgtEl>
                                          <p:spTgt spid="16">
                                            <p:graphicEl>
                                              <a:dgm id="{52B89F02-3CBE-4DC7-A38F-C10B5E6E1A8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graphicEl>
                                              <a:dgm id="{9FE6044A-8487-4FC3-8ACF-D36A74603292}"/>
                                            </p:graphicEl>
                                          </p:spTgt>
                                        </p:tgtEl>
                                        <p:attrNameLst>
                                          <p:attrName>style.visibility</p:attrName>
                                        </p:attrNameLst>
                                      </p:cBhvr>
                                      <p:to>
                                        <p:strVal val="visible"/>
                                      </p:to>
                                    </p:set>
                                    <p:animEffect transition="in" filter="fade">
                                      <p:cBhvr>
                                        <p:cTn id="27" dur="500"/>
                                        <p:tgtEl>
                                          <p:spTgt spid="16">
                                            <p:graphicEl>
                                              <a:dgm id="{9FE6044A-8487-4FC3-8ACF-D36A746032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4CD7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72459B-12DC-4A81-8229-D6182FD53F8D}"/>
              </a:ext>
            </a:extLst>
          </p:cNvPr>
          <p:cNvPicPr>
            <a:picLocks noChangeAspect="1"/>
          </p:cNvPicPr>
          <p:nvPr/>
        </p:nvPicPr>
        <p:blipFill rotWithShape="1">
          <a:blip r:embed="rId2"/>
          <a:srcRect r="42442"/>
          <a:stretch/>
        </p:blipFill>
        <p:spPr>
          <a:xfrm>
            <a:off x="2296633" y="1565761"/>
            <a:ext cx="8018109" cy="5292239"/>
          </a:xfrm>
          <a:prstGeom prst="rect">
            <a:avLst/>
          </a:prstGeom>
        </p:spPr>
      </p:pic>
      <p:sp>
        <p:nvSpPr>
          <p:cNvPr id="5" name="TextBox 4">
            <a:extLst>
              <a:ext uri="{FF2B5EF4-FFF2-40B4-BE49-F238E27FC236}">
                <a16:creationId xmlns:a16="http://schemas.microsoft.com/office/drawing/2014/main" id="{367A6602-0C67-4B74-9A04-440845F4F08B}"/>
              </a:ext>
            </a:extLst>
          </p:cNvPr>
          <p:cNvSpPr txBox="1"/>
          <p:nvPr/>
        </p:nvSpPr>
        <p:spPr>
          <a:xfrm>
            <a:off x="4401879" y="584791"/>
            <a:ext cx="301964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Light" panose="020F0302020204030204"/>
                <a:ea typeface="+mn-ea"/>
                <a:cs typeface="+mn-cs"/>
              </a:rPr>
              <a:t>Stage 2 </a:t>
            </a:r>
          </a:p>
        </p:txBody>
      </p:sp>
      <p:pic>
        <p:nvPicPr>
          <p:cNvPr id="2" name="Picture 1">
            <a:extLst>
              <a:ext uri="{FF2B5EF4-FFF2-40B4-BE49-F238E27FC236}">
                <a16:creationId xmlns:a16="http://schemas.microsoft.com/office/drawing/2014/main" id="{F675DF6A-DA86-4B0E-8A2D-9E48053885EF}"/>
              </a:ext>
            </a:extLst>
          </p:cNvPr>
          <p:cNvPicPr>
            <a:picLocks noChangeAspect="1"/>
          </p:cNvPicPr>
          <p:nvPr/>
        </p:nvPicPr>
        <p:blipFill>
          <a:blip r:embed="rId3"/>
          <a:stretch>
            <a:fillRect/>
          </a:stretch>
        </p:blipFill>
        <p:spPr>
          <a:xfrm>
            <a:off x="9869223" y="6309312"/>
            <a:ext cx="2322777" cy="548688"/>
          </a:xfrm>
          <a:prstGeom prst="rect">
            <a:avLst/>
          </a:prstGeom>
        </p:spPr>
      </p:pic>
    </p:spTree>
    <p:extLst>
      <p:ext uri="{BB962C8B-B14F-4D97-AF65-F5344CB8AC3E}">
        <p14:creationId xmlns:p14="http://schemas.microsoft.com/office/powerpoint/2010/main" val="1121518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4CD7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DAF3E-678B-44D5-A1BA-C558DE74E186}"/>
              </a:ext>
            </a:extLst>
          </p:cNvPr>
          <p:cNvPicPr>
            <a:picLocks noChangeAspect="1"/>
          </p:cNvPicPr>
          <p:nvPr/>
        </p:nvPicPr>
        <p:blipFill rotWithShape="1">
          <a:blip r:embed="rId2"/>
          <a:srcRect l="44389"/>
          <a:stretch/>
        </p:blipFill>
        <p:spPr>
          <a:xfrm>
            <a:off x="2503967" y="1821044"/>
            <a:ext cx="6900530" cy="5036956"/>
          </a:xfrm>
          <a:prstGeom prst="rect">
            <a:avLst/>
          </a:prstGeom>
        </p:spPr>
      </p:pic>
      <p:sp>
        <p:nvSpPr>
          <p:cNvPr id="4" name="TextBox 3">
            <a:extLst>
              <a:ext uri="{FF2B5EF4-FFF2-40B4-BE49-F238E27FC236}">
                <a16:creationId xmlns:a16="http://schemas.microsoft.com/office/drawing/2014/main" id="{AB392AFC-9F47-41FE-9124-0E1790080486}"/>
              </a:ext>
            </a:extLst>
          </p:cNvPr>
          <p:cNvSpPr txBox="1"/>
          <p:nvPr/>
        </p:nvSpPr>
        <p:spPr>
          <a:xfrm>
            <a:off x="4401879" y="584791"/>
            <a:ext cx="301964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Light" panose="020F0302020204030204"/>
                <a:ea typeface="+mn-ea"/>
                <a:cs typeface="+mn-cs"/>
              </a:rPr>
              <a:t>Stage 3 </a:t>
            </a:r>
          </a:p>
        </p:txBody>
      </p:sp>
      <p:pic>
        <p:nvPicPr>
          <p:cNvPr id="5" name="Picture 4">
            <a:extLst>
              <a:ext uri="{FF2B5EF4-FFF2-40B4-BE49-F238E27FC236}">
                <a16:creationId xmlns:a16="http://schemas.microsoft.com/office/drawing/2014/main" id="{E9376AF5-7263-46DE-ABEC-54D4290ECD52}"/>
              </a:ext>
            </a:extLst>
          </p:cNvPr>
          <p:cNvPicPr>
            <a:picLocks noChangeAspect="1"/>
          </p:cNvPicPr>
          <p:nvPr/>
        </p:nvPicPr>
        <p:blipFill>
          <a:blip r:embed="rId3"/>
          <a:stretch>
            <a:fillRect/>
          </a:stretch>
        </p:blipFill>
        <p:spPr>
          <a:xfrm>
            <a:off x="9869223" y="6309312"/>
            <a:ext cx="2322777" cy="548688"/>
          </a:xfrm>
          <a:prstGeom prst="rect">
            <a:avLst/>
          </a:prstGeom>
        </p:spPr>
      </p:pic>
    </p:spTree>
    <p:extLst>
      <p:ext uri="{BB962C8B-B14F-4D97-AF65-F5344CB8AC3E}">
        <p14:creationId xmlns:p14="http://schemas.microsoft.com/office/powerpoint/2010/main" val="3257601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55755" t="12088" r="14499" b="8451"/>
          <a:stretch/>
        </p:blipFill>
        <p:spPr>
          <a:xfrm>
            <a:off x="352444" y="225865"/>
            <a:ext cx="10671968" cy="6436192"/>
          </a:xfrm>
          <a:prstGeom prst="rect">
            <a:avLst/>
          </a:prstGeom>
        </p:spPr>
      </p:pic>
      <p:sp>
        <p:nvSpPr>
          <p:cNvPr id="6" name="Oval 5">
            <a:extLst>
              <a:ext uri="{FF2B5EF4-FFF2-40B4-BE49-F238E27FC236}">
                <a16:creationId xmlns:a16="http://schemas.microsoft.com/office/drawing/2014/main" id="{1E68ABD7-4CDB-44E7-8471-CC58F854BA60}"/>
              </a:ext>
            </a:extLst>
          </p:cNvPr>
          <p:cNvSpPr/>
          <p:nvPr/>
        </p:nvSpPr>
        <p:spPr>
          <a:xfrm>
            <a:off x="9208627" y="3676787"/>
            <a:ext cx="2904454" cy="2623931"/>
          </a:xfrm>
          <a:prstGeom prst="ellipse">
            <a:avLst/>
          </a:prstGeom>
          <a:solidFill>
            <a:srgbClr val="A4CD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EB4904E-CC75-483C-818C-92DF5A141629}"/>
              </a:ext>
            </a:extLst>
          </p:cNvPr>
          <p:cNvSpPr txBox="1"/>
          <p:nvPr/>
        </p:nvSpPr>
        <p:spPr>
          <a:xfrm>
            <a:off x="9457150" y="3957620"/>
            <a:ext cx="2423001" cy="2523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000000"/>
                </a:solidFill>
                <a:effectLst/>
                <a:uLnTx/>
                <a:uFillTx/>
                <a:latin typeface="Calibri Light" panose="020F0302020204030204" pitchFamily="34" charset="0"/>
                <a:ea typeface="+mn-ea"/>
                <a:cs typeface="Calibri Light" panose="020F0302020204030204" pitchFamily="34" charset="0"/>
              </a:rPr>
              <a:t>Want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000000"/>
                </a:solidFill>
                <a:effectLst/>
                <a:uLnTx/>
                <a:uFillTx/>
                <a:latin typeface="Calibri Light" panose="020F0302020204030204" pitchFamily="34" charset="0"/>
                <a:ea typeface="+mn-ea"/>
                <a:cs typeface="Calibri Light" panose="020F0302020204030204" pitchFamily="34" charset="0"/>
              </a:rPr>
              <a:t>explore more?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000000"/>
                </a:solidFill>
                <a:effectLst/>
                <a:uLnTx/>
                <a:uFillTx/>
                <a:latin typeface="Calibri Light" panose="020F0302020204030204" pitchFamily="34" charset="0"/>
                <a:ea typeface="+mn-ea"/>
                <a:cs typeface="Calibri Light" panose="020F0302020204030204" pitchFamily="34" charset="0"/>
              </a:rPr>
              <a:t>Click into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0"/>
                <a:solidFill>
                  <a:srgbClr val="000000"/>
                </a:solidFill>
                <a:effectLst/>
                <a:uLnTx/>
                <a:uFillTx/>
                <a:latin typeface="Calibri Light" panose="020F0302020204030204" pitchFamily="34" charset="0"/>
                <a:ea typeface="+mn-ea"/>
                <a:cs typeface="Calibri Light" panose="020F0302020204030204" pitchFamily="34" charset="0"/>
                <a:hlinkClick r:id="rId3">
                  <a:extLst>
                    <a:ext uri="{A12FA001-AC4F-418D-AE19-62706E023703}">
                      <ahyp:hlinkClr xmlns:ahyp="http://schemas.microsoft.com/office/drawing/2018/hyperlinkcolor" val="tx"/>
                    </a:ext>
                  </a:extLst>
                </a:hlinkClick>
              </a:rPr>
              <a:t>Student Room</a:t>
            </a:r>
            <a:endParaRPr kumimoji="0" lang="en-GB" sz="2800" b="1" i="0" u="none" strike="noStrike" kern="1200" cap="none" spc="0" normalizeH="0" baseline="0" noProof="0" dirty="0">
              <a:ln w="0"/>
              <a:solidFill>
                <a:srgbClr val="000000"/>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w="0"/>
              <a:solidFill>
                <a:srgbClr val="000000"/>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pic>
        <p:nvPicPr>
          <p:cNvPr id="2" name="Picture 1">
            <a:extLst>
              <a:ext uri="{FF2B5EF4-FFF2-40B4-BE49-F238E27FC236}">
                <a16:creationId xmlns:a16="http://schemas.microsoft.com/office/drawing/2014/main" id="{4161C321-CC8B-4069-8762-D0BFEA5781C1}"/>
              </a:ext>
            </a:extLst>
          </p:cNvPr>
          <p:cNvPicPr>
            <a:picLocks noChangeAspect="1"/>
          </p:cNvPicPr>
          <p:nvPr/>
        </p:nvPicPr>
        <p:blipFill>
          <a:blip r:embed="rId4"/>
          <a:stretch>
            <a:fillRect/>
          </a:stretch>
        </p:blipFill>
        <p:spPr>
          <a:xfrm>
            <a:off x="9673839" y="6207044"/>
            <a:ext cx="2322777" cy="548688"/>
          </a:xfrm>
          <a:prstGeom prst="rect">
            <a:avLst/>
          </a:prstGeom>
        </p:spPr>
      </p:pic>
    </p:spTree>
    <p:extLst>
      <p:ext uri="{BB962C8B-B14F-4D97-AF65-F5344CB8AC3E}">
        <p14:creationId xmlns:p14="http://schemas.microsoft.com/office/powerpoint/2010/main" val="1633375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5D24-B4C9-47DC-861A-D05E94ABEB34}"/>
              </a:ext>
            </a:extLst>
          </p:cNvPr>
          <p:cNvSpPr txBox="1">
            <a:spLocks/>
          </p:cNvSpPr>
          <p:nvPr/>
        </p:nvSpPr>
        <p:spPr>
          <a:xfrm>
            <a:off x="2143631" y="167216"/>
            <a:ext cx="7904738" cy="153693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66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Thanks for listening</a:t>
            </a:r>
          </a:p>
        </p:txBody>
      </p:sp>
      <p:cxnSp>
        <p:nvCxnSpPr>
          <p:cNvPr id="3" name="Straight Connector 2">
            <a:extLst>
              <a:ext uri="{FF2B5EF4-FFF2-40B4-BE49-F238E27FC236}">
                <a16:creationId xmlns:a16="http://schemas.microsoft.com/office/drawing/2014/main" id="{E6A2D6B2-2ED8-476A-BA84-389DD8208F6F}"/>
              </a:ext>
            </a:extLst>
          </p:cNvPr>
          <p:cNvCxnSpPr>
            <a:cxnSpLocks/>
          </p:cNvCxnSpPr>
          <p:nvPr/>
        </p:nvCxnSpPr>
        <p:spPr>
          <a:xfrm>
            <a:off x="2400151" y="1690656"/>
            <a:ext cx="6529011" cy="0"/>
          </a:xfrm>
          <a:prstGeom prst="line">
            <a:avLst/>
          </a:prstGeom>
          <a:ln w="57150">
            <a:solidFill>
              <a:srgbClr val="A4CD7D"/>
            </a:solidFill>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8A7A4C72-3DE8-4A60-9CD7-20D0DDC995B3}"/>
              </a:ext>
            </a:extLst>
          </p:cNvPr>
          <p:cNvSpPr txBox="1">
            <a:spLocks/>
          </p:cNvSpPr>
          <p:nvPr/>
        </p:nvSpPr>
        <p:spPr>
          <a:xfrm>
            <a:off x="6675580" y="1179997"/>
            <a:ext cx="3072029" cy="274977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30000" b="0" i="0" u="none" strike="noStrike" kern="1200" cap="none" spc="0" normalizeH="0" baseline="0" noProof="0" dirty="0">
                <a:ln>
                  <a:noFill/>
                </a:ln>
                <a:solidFill>
                  <a:srgbClr val="000000"/>
                </a:solidFill>
                <a:effectLst/>
                <a:uLnTx/>
                <a:uFillTx/>
                <a:latin typeface="The Hand Bold"/>
                <a:ea typeface="+mn-ea"/>
                <a:cs typeface="+mn-cs"/>
              </a:rPr>
              <a:t>??</a:t>
            </a:r>
          </a:p>
        </p:txBody>
      </p:sp>
      <p:sp>
        <p:nvSpPr>
          <p:cNvPr id="6" name="Title 1">
            <a:extLst>
              <a:ext uri="{FF2B5EF4-FFF2-40B4-BE49-F238E27FC236}">
                <a16:creationId xmlns:a16="http://schemas.microsoft.com/office/drawing/2014/main" id="{835089E2-5D8C-4EA4-A25B-ED311E88F31A}"/>
              </a:ext>
            </a:extLst>
          </p:cNvPr>
          <p:cNvSpPr txBox="1">
            <a:spLocks/>
          </p:cNvSpPr>
          <p:nvPr/>
        </p:nvSpPr>
        <p:spPr>
          <a:xfrm>
            <a:off x="2143631" y="1704146"/>
            <a:ext cx="7904738" cy="153693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Any Questions</a:t>
            </a:r>
          </a:p>
        </p:txBody>
      </p:sp>
      <p:pic>
        <p:nvPicPr>
          <p:cNvPr id="7" name="Picture 6">
            <a:extLst>
              <a:ext uri="{FF2B5EF4-FFF2-40B4-BE49-F238E27FC236}">
                <a16:creationId xmlns:a16="http://schemas.microsoft.com/office/drawing/2014/main" id="{1F63869D-15DC-4B31-AF03-763DDF4747F9}"/>
              </a:ext>
            </a:extLst>
          </p:cNvPr>
          <p:cNvPicPr>
            <a:picLocks noChangeAspect="1"/>
          </p:cNvPicPr>
          <p:nvPr/>
        </p:nvPicPr>
        <p:blipFill>
          <a:blip r:embed="rId2"/>
          <a:stretch>
            <a:fillRect/>
          </a:stretch>
        </p:blipFill>
        <p:spPr>
          <a:xfrm>
            <a:off x="9533724" y="5645564"/>
            <a:ext cx="2326148" cy="554300"/>
          </a:xfrm>
          <a:prstGeom prst="rect">
            <a:avLst/>
          </a:prstGeom>
        </p:spPr>
      </p:pic>
      <p:sp>
        <p:nvSpPr>
          <p:cNvPr id="8" name="Title 1">
            <a:extLst>
              <a:ext uri="{FF2B5EF4-FFF2-40B4-BE49-F238E27FC236}">
                <a16:creationId xmlns:a16="http://schemas.microsoft.com/office/drawing/2014/main" id="{9DA874CC-0F2B-41C0-B2EE-49BBB6B488E9}"/>
              </a:ext>
            </a:extLst>
          </p:cNvPr>
          <p:cNvSpPr txBox="1">
            <a:spLocks/>
          </p:cNvSpPr>
          <p:nvPr/>
        </p:nvSpPr>
        <p:spPr>
          <a:xfrm>
            <a:off x="9533724" y="5058999"/>
            <a:ext cx="2457009" cy="153693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The Hand Bold"/>
                <a:ea typeface="+mj-ea"/>
                <a:cs typeface="+mj-cs"/>
              </a:rPr>
              <a:t>www.winncop.ac.uk</a:t>
            </a:r>
          </a:p>
        </p:txBody>
      </p:sp>
      <p:pic>
        <p:nvPicPr>
          <p:cNvPr id="5" name="Picture 4">
            <a:extLst>
              <a:ext uri="{FF2B5EF4-FFF2-40B4-BE49-F238E27FC236}">
                <a16:creationId xmlns:a16="http://schemas.microsoft.com/office/drawing/2014/main" id="{59CF1773-91FF-4B86-ABFC-434EE9923A9C}"/>
              </a:ext>
            </a:extLst>
          </p:cNvPr>
          <p:cNvPicPr>
            <a:picLocks noChangeAspect="1"/>
          </p:cNvPicPr>
          <p:nvPr/>
        </p:nvPicPr>
        <p:blipFill>
          <a:blip r:embed="rId3"/>
          <a:stretch>
            <a:fillRect/>
          </a:stretch>
        </p:blipFill>
        <p:spPr>
          <a:xfrm>
            <a:off x="156532" y="216598"/>
            <a:ext cx="2115359" cy="2202741"/>
          </a:xfrm>
          <a:prstGeom prst="rect">
            <a:avLst/>
          </a:prstGeom>
        </p:spPr>
      </p:pic>
    </p:spTree>
    <p:extLst>
      <p:ext uri="{BB962C8B-B14F-4D97-AF65-F5344CB8AC3E}">
        <p14:creationId xmlns:p14="http://schemas.microsoft.com/office/powerpoint/2010/main" val="151657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5724071-AC7B-4A67-934B-CD7F90745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FF0A62-5981-4849-96A1-C3D7D94C8C3E}"/>
              </a:ext>
            </a:extLst>
          </p:cNvPr>
          <p:cNvSpPr>
            <a:spLocks noGrp="1"/>
          </p:cNvSpPr>
          <p:nvPr>
            <p:ph type="title"/>
          </p:nvPr>
        </p:nvSpPr>
        <p:spPr>
          <a:xfrm>
            <a:off x="838200" y="260580"/>
            <a:ext cx="10515600" cy="1325563"/>
          </a:xfrm>
        </p:spPr>
        <p:txBody>
          <a:bodyPr>
            <a:normAutofit/>
          </a:bodyPr>
          <a:lstStyle/>
          <a:p>
            <a:r>
              <a:rPr lang="en-GB" dirty="0">
                <a:solidFill>
                  <a:schemeClr val="bg1"/>
                </a:solidFill>
              </a:rPr>
              <a:t>UCAS – what next?</a:t>
            </a:r>
          </a:p>
        </p:txBody>
      </p:sp>
      <p:graphicFrame>
        <p:nvGraphicFramePr>
          <p:cNvPr id="12" name="Content Placeholder 2">
            <a:extLst>
              <a:ext uri="{FF2B5EF4-FFF2-40B4-BE49-F238E27FC236}">
                <a16:creationId xmlns:a16="http://schemas.microsoft.com/office/drawing/2014/main" id="{9AE44382-DA02-4360-A604-12309BD73C5A}"/>
              </a:ext>
            </a:extLst>
          </p:cNvPr>
          <p:cNvGraphicFramePr>
            <a:graphicFrameLocks noGrp="1"/>
          </p:cNvGraphicFramePr>
          <p:nvPr>
            <p:ph idx="1"/>
            <p:extLst>
              <p:ext uri="{D42A27DB-BD31-4B8C-83A1-F6EECF244321}">
                <p14:modId xmlns:p14="http://schemas.microsoft.com/office/powerpoint/2010/main" val="1866658649"/>
              </p:ext>
            </p:extLst>
          </p:nvPr>
        </p:nvGraphicFramePr>
        <p:xfrm>
          <a:off x="477079" y="1977887"/>
          <a:ext cx="11261034" cy="4522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33209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CDAA0553-BD0C-6747-9950-23B8DAD632DD}"/>
                                            </p:graphicEl>
                                          </p:spTgt>
                                        </p:tgtEl>
                                        <p:attrNameLst>
                                          <p:attrName>style.visibility</p:attrName>
                                        </p:attrNameLst>
                                      </p:cBhvr>
                                      <p:to>
                                        <p:strVal val="visible"/>
                                      </p:to>
                                    </p:set>
                                    <p:animEffect transition="in" filter="fade">
                                      <p:cBhvr>
                                        <p:cTn id="7" dur="500"/>
                                        <p:tgtEl>
                                          <p:spTgt spid="12">
                                            <p:graphicEl>
                                              <a:dgm id="{CDAA0553-BD0C-6747-9950-23B8DAD632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6DB64F11-17C2-6A40-A631-F5C726365C20}"/>
                                            </p:graphicEl>
                                          </p:spTgt>
                                        </p:tgtEl>
                                        <p:attrNameLst>
                                          <p:attrName>style.visibility</p:attrName>
                                        </p:attrNameLst>
                                      </p:cBhvr>
                                      <p:to>
                                        <p:strVal val="visible"/>
                                      </p:to>
                                    </p:set>
                                    <p:animEffect transition="in" filter="fade">
                                      <p:cBhvr>
                                        <p:cTn id="12" dur="500"/>
                                        <p:tgtEl>
                                          <p:spTgt spid="12">
                                            <p:graphicEl>
                                              <a:dgm id="{6DB64F11-17C2-6A40-A631-F5C726365C2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dgm id="{1C571716-A69B-894C-BA28-15EC90C7EA49}"/>
                                            </p:graphicEl>
                                          </p:spTgt>
                                        </p:tgtEl>
                                        <p:attrNameLst>
                                          <p:attrName>style.visibility</p:attrName>
                                        </p:attrNameLst>
                                      </p:cBhvr>
                                      <p:to>
                                        <p:strVal val="visible"/>
                                      </p:to>
                                    </p:set>
                                    <p:animEffect transition="in" filter="fade">
                                      <p:cBhvr>
                                        <p:cTn id="17" dur="500"/>
                                        <p:tgtEl>
                                          <p:spTgt spid="12">
                                            <p:graphicEl>
                                              <a:dgm id="{1C571716-A69B-894C-BA28-15EC90C7EA4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dgm id="{39CA9098-6CD5-4E41-BD07-B7F83DD6DE10}"/>
                                            </p:graphicEl>
                                          </p:spTgt>
                                        </p:tgtEl>
                                        <p:attrNameLst>
                                          <p:attrName>style.visibility</p:attrName>
                                        </p:attrNameLst>
                                      </p:cBhvr>
                                      <p:to>
                                        <p:strVal val="visible"/>
                                      </p:to>
                                    </p:set>
                                    <p:animEffect transition="in" filter="fade">
                                      <p:cBhvr>
                                        <p:cTn id="22" dur="500"/>
                                        <p:tgtEl>
                                          <p:spTgt spid="12">
                                            <p:graphicEl>
                                              <a:dgm id="{39CA9098-6CD5-4E41-BD07-B7F83DD6DE1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dgm id="{203D60D3-6974-49E4-8D6B-A082AEF29538}"/>
                                            </p:graphicEl>
                                          </p:spTgt>
                                        </p:tgtEl>
                                        <p:attrNameLst>
                                          <p:attrName>style.visibility</p:attrName>
                                        </p:attrNameLst>
                                      </p:cBhvr>
                                      <p:to>
                                        <p:strVal val="visible"/>
                                      </p:to>
                                    </p:set>
                                    <p:animEffect transition="in" filter="fade">
                                      <p:cBhvr>
                                        <p:cTn id="27" dur="500"/>
                                        <p:tgtEl>
                                          <p:spTgt spid="12">
                                            <p:graphicEl>
                                              <a:dgm id="{203D60D3-6974-49E4-8D6B-A082AEF295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5724071-AC7B-4A67-934B-CD7F90745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C42E9-1CF7-EE4A-B74F-EEBE29904458}"/>
              </a:ext>
            </a:extLst>
          </p:cNvPr>
          <p:cNvSpPr>
            <a:spLocks noGrp="1"/>
          </p:cNvSpPr>
          <p:nvPr>
            <p:ph type="title"/>
          </p:nvPr>
        </p:nvSpPr>
        <p:spPr>
          <a:xfrm>
            <a:off x="228600" y="260580"/>
            <a:ext cx="11708296" cy="1325563"/>
          </a:xfrm>
        </p:spPr>
        <p:txBody>
          <a:bodyPr>
            <a:normAutofit fontScale="90000"/>
          </a:bodyPr>
          <a:lstStyle/>
          <a:p>
            <a:r>
              <a:rPr lang="en-GB" sz="4300" dirty="0">
                <a:solidFill>
                  <a:schemeClr val="bg1"/>
                </a:solidFill>
              </a:rPr>
              <a:t>UCAS – student finance: </a:t>
            </a:r>
            <a:r>
              <a:rPr lang="en-GB" sz="4300" dirty="0">
                <a:solidFill>
                  <a:schemeClr val="bg1"/>
                </a:solidFill>
                <a:hlinkClick r:id="rId3"/>
              </a:rPr>
              <a:t>https://www.youtube.com/watch?v=xd4aDyNe3P8&amp;t=23s</a:t>
            </a:r>
            <a:r>
              <a:rPr lang="en-GB" sz="4300" dirty="0">
                <a:solidFill>
                  <a:schemeClr val="bg1"/>
                </a:solidFill>
              </a:rPr>
              <a:t> </a:t>
            </a:r>
          </a:p>
        </p:txBody>
      </p:sp>
      <p:graphicFrame>
        <p:nvGraphicFramePr>
          <p:cNvPr id="5" name="Content Placeholder 2">
            <a:extLst>
              <a:ext uri="{FF2B5EF4-FFF2-40B4-BE49-F238E27FC236}">
                <a16:creationId xmlns:a16="http://schemas.microsoft.com/office/drawing/2014/main" id="{FD51B729-7339-4250-A595-93422A23EA33}"/>
              </a:ext>
            </a:extLst>
          </p:cNvPr>
          <p:cNvGraphicFramePr>
            <a:graphicFrameLocks noGrp="1"/>
          </p:cNvGraphicFramePr>
          <p:nvPr>
            <p:ph idx="1"/>
            <p:extLst>
              <p:ext uri="{D42A27DB-BD31-4B8C-83A1-F6EECF244321}">
                <p14:modId xmlns:p14="http://schemas.microsoft.com/office/powerpoint/2010/main" val="3888394550"/>
              </p:ext>
            </p:extLst>
          </p:nvPr>
        </p:nvGraphicFramePr>
        <p:xfrm>
          <a:off x="636813" y="2500291"/>
          <a:ext cx="10918371" cy="36766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63777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BA893D6-8B0F-BC4C-A109-4066D49EB8D1}"/>
                                            </p:graphicEl>
                                          </p:spTgt>
                                        </p:tgtEl>
                                        <p:attrNameLst>
                                          <p:attrName>style.visibility</p:attrName>
                                        </p:attrNameLst>
                                      </p:cBhvr>
                                      <p:to>
                                        <p:strVal val="visible"/>
                                      </p:to>
                                    </p:set>
                                    <p:animEffect transition="in" filter="fade">
                                      <p:cBhvr>
                                        <p:cTn id="7" dur="500"/>
                                        <p:tgtEl>
                                          <p:spTgt spid="5">
                                            <p:graphicEl>
                                              <a:dgm id="{4BA893D6-8B0F-BC4C-A109-4066D49EB8D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730D6A7C-8B6C-8A4E-A069-69E42366A094}"/>
                                            </p:graphicEl>
                                          </p:spTgt>
                                        </p:tgtEl>
                                        <p:attrNameLst>
                                          <p:attrName>style.visibility</p:attrName>
                                        </p:attrNameLst>
                                      </p:cBhvr>
                                      <p:to>
                                        <p:strVal val="visible"/>
                                      </p:to>
                                    </p:set>
                                    <p:animEffect transition="in" filter="fade">
                                      <p:cBhvr>
                                        <p:cTn id="12" dur="500"/>
                                        <p:tgtEl>
                                          <p:spTgt spid="5">
                                            <p:graphicEl>
                                              <a:dgm id="{730D6A7C-8B6C-8A4E-A069-69E42366A09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629E0E9A-90FA-5447-B51D-80A1EDEBF9F0}"/>
                                            </p:graphicEl>
                                          </p:spTgt>
                                        </p:tgtEl>
                                        <p:attrNameLst>
                                          <p:attrName>style.visibility</p:attrName>
                                        </p:attrNameLst>
                                      </p:cBhvr>
                                      <p:to>
                                        <p:strVal val="visible"/>
                                      </p:to>
                                    </p:set>
                                    <p:animEffect transition="in" filter="fade">
                                      <p:cBhvr>
                                        <p:cTn id="15" dur="500"/>
                                        <p:tgtEl>
                                          <p:spTgt spid="5">
                                            <p:graphicEl>
                                              <a:dgm id="{629E0E9A-90FA-5447-B51D-80A1EDEBF9F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681D6E25-03FB-1E43-935F-5EDBD21B970D}"/>
                                            </p:graphicEl>
                                          </p:spTgt>
                                        </p:tgtEl>
                                        <p:attrNameLst>
                                          <p:attrName>style.visibility</p:attrName>
                                        </p:attrNameLst>
                                      </p:cBhvr>
                                      <p:to>
                                        <p:strVal val="visible"/>
                                      </p:to>
                                    </p:set>
                                    <p:animEffect transition="in" filter="fade">
                                      <p:cBhvr>
                                        <p:cTn id="20" dur="500"/>
                                        <p:tgtEl>
                                          <p:spTgt spid="5">
                                            <p:graphicEl>
                                              <a:dgm id="{681D6E25-03FB-1E43-935F-5EDBD21B970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5E17B6A5-B2ED-B045-8615-2BF2A5B2BCBC}"/>
                                            </p:graphicEl>
                                          </p:spTgt>
                                        </p:tgtEl>
                                        <p:attrNameLst>
                                          <p:attrName>style.visibility</p:attrName>
                                        </p:attrNameLst>
                                      </p:cBhvr>
                                      <p:to>
                                        <p:strVal val="visible"/>
                                      </p:to>
                                    </p:set>
                                    <p:animEffect transition="in" filter="fade">
                                      <p:cBhvr>
                                        <p:cTn id="23" dur="500"/>
                                        <p:tgtEl>
                                          <p:spTgt spid="5">
                                            <p:graphicEl>
                                              <a:dgm id="{5E17B6A5-B2ED-B045-8615-2BF2A5B2BCB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E78BA05C-C4BA-AB49-83AD-BB50DBBEFC38}"/>
                                            </p:graphicEl>
                                          </p:spTgt>
                                        </p:tgtEl>
                                        <p:attrNameLst>
                                          <p:attrName>style.visibility</p:attrName>
                                        </p:attrNameLst>
                                      </p:cBhvr>
                                      <p:to>
                                        <p:strVal val="visible"/>
                                      </p:to>
                                    </p:set>
                                    <p:animEffect transition="in" filter="fade">
                                      <p:cBhvr>
                                        <p:cTn id="28" dur="500"/>
                                        <p:tgtEl>
                                          <p:spTgt spid="5">
                                            <p:graphicEl>
                                              <a:dgm id="{E78BA05C-C4BA-AB49-83AD-BB50DBBEFC3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E6EB1005-7876-3E44-A139-274CCA2D5975}"/>
                                            </p:graphicEl>
                                          </p:spTgt>
                                        </p:tgtEl>
                                        <p:attrNameLst>
                                          <p:attrName>style.visibility</p:attrName>
                                        </p:attrNameLst>
                                      </p:cBhvr>
                                      <p:to>
                                        <p:strVal val="visible"/>
                                      </p:to>
                                    </p:set>
                                    <p:animEffect transition="in" filter="fade">
                                      <p:cBhvr>
                                        <p:cTn id="31" dur="500"/>
                                        <p:tgtEl>
                                          <p:spTgt spid="5">
                                            <p:graphicEl>
                                              <a:dgm id="{E6EB1005-7876-3E44-A139-274CCA2D597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2E07C8AC-94CD-254B-A683-E6D172DDD1D8}"/>
                                            </p:graphicEl>
                                          </p:spTgt>
                                        </p:tgtEl>
                                        <p:attrNameLst>
                                          <p:attrName>style.visibility</p:attrName>
                                        </p:attrNameLst>
                                      </p:cBhvr>
                                      <p:to>
                                        <p:strVal val="visible"/>
                                      </p:to>
                                    </p:set>
                                    <p:animEffect transition="in" filter="fade">
                                      <p:cBhvr>
                                        <p:cTn id="34" dur="500"/>
                                        <p:tgtEl>
                                          <p:spTgt spid="5">
                                            <p:graphicEl>
                                              <a:dgm id="{2E07C8AC-94CD-254B-A683-E6D172DDD1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5724071-AC7B-4A67-934B-CD7F90745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FF0A62-5981-4849-96A1-C3D7D94C8C3E}"/>
              </a:ext>
            </a:extLst>
          </p:cNvPr>
          <p:cNvSpPr>
            <a:spLocks noGrp="1"/>
          </p:cNvSpPr>
          <p:nvPr>
            <p:ph type="title"/>
          </p:nvPr>
        </p:nvSpPr>
        <p:spPr>
          <a:xfrm>
            <a:off x="838200" y="260580"/>
            <a:ext cx="10515600" cy="1325563"/>
          </a:xfrm>
        </p:spPr>
        <p:txBody>
          <a:bodyPr>
            <a:normAutofit/>
          </a:bodyPr>
          <a:lstStyle/>
          <a:p>
            <a:r>
              <a:rPr lang="en-GB" dirty="0">
                <a:solidFill>
                  <a:schemeClr val="bg1"/>
                </a:solidFill>
              </a:rPr>
              <a:t>Non-UCAS – what next?</a:t>
            </a:r>
          </a:p>
        </p:txBody>
      </p:sp>
      <p:graphicFrame>
        <p:nvGraphicFramePr>
          <p:cNvPr id="12" name="Content Placeholder 2">
            <a:extLst>
              <a:ext uri="{FF2B5EF4-FFF2-40B4-BE49-F238E27FC236}">
                <a16:creationId xmlns:a16="http://schemas.microsoft.com/office/drawing/2014/main" id="{9AE44382-DA02-4360-A604-12309BD73C5A}"/>
              </a:ext>
            </a:extLst>
          </p:cNvPr>
          <p:cNvGraphicFramePr>
            <a:graphicFrameLocks noGrp="1"/>
          </p:cNvGraphicFramePr>
          <p:nvPr>
            <p:ph idx="1"/>
            <p:extLst>
              <p:ext uri="{D42A27DB-BD31-4B8C-83A1-F6EECF244321}">
                <p14:modId xmlns:p14="http://schemas.microsoft.com/office/powerpoint/2010/main" val="3383577010"/>
              </p:ext>
            </p:extLst>
          </p:nvPr>
        </p:nvGraphicFramePr>
        <p:xfrm>
          <a:off x="477079" y="1977887"/>
          <a:ext cx="11261034" cy="4522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255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CDAA0553-BD0C-6747-9950-23B8DAD632DD}"/>
                                            </p:graphicEl>
                                          </p:spTgt>
                                        </p:tgtEl>
                                        <p:attrNameLst>
                                          <p:attrName>style.visibility</p:attrName>
                                        </p:attrNameLst>
                                      </p:cBhvr>
                                      <p:to>
                                        <p:strVal val="visible"/>
                                      </p:to>
                                    </p:set>
                                    <p:animEffect transition="in" filter="fade">
                                      <p:cBhvr>
                                        <p:cTn id="7" dur="500"/>
                                        <p:tgtEl>
                                          <p:spTgt spid="12">
                                            <p:graphicEl>
                                              <a:dgm id="{CDAA0553-BD0C-6747-9950-23B8DAD632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6DB64F11-17C2-6A40-A631-F5C726365C20}"/>
                                            </p:graphicEl>
                                          </p:spTgt>
                                        </p:tgtEl>
                                        <p:attrNameLst>
                                          <p:attrName>style.visibility</p:attrName>
                                        </p:attrNameLst>
                                      </p:cBhvr>
                                      <p:to>
                                        <p:strVal val="visible"/>
                                      </p:to>
                                    </p:set>
                                    <p:animEffect transition="in" filter="fade">
                                      <p:cBhvr>
                                        <p:cTn id="12" dur="500"/>
                                        <p:tgtEl>
                                          <p:spTgt spid="12">
                                            <p:graphicEl>
                                              <a:dgm id="{6DB64F11-17C2-6A40-A631-F5C726365C2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dgm id="{1C571716-A69B-894C-BA28-15EC90C7EA49}"/>
                                            </p:graphicEl>
                                          </p:spTgt>
                                        </p:tgtEl>
                                        <p:attrNameLst>
                                          <p:attrName>style.visibility</p:attrName>
                                        </p:attrNameLst>
                                      </p:cBhvr>
                                      <p:to>
                                        <p:strVal val="visible"/>
                                      </p:to>
                                    </p:set>
                                    <p:animEffect transition="in" filter="fade">
                                      <p:cBhvr>
                                        <p:cTn id="17" dur="500"/>
                                        <p:tgtEl>
                                          <p:spTgt spid="12">
                                            <p:graphicEl>
                                              <a:dgm id="{1C571716-A69B-894C-BA28-15EC90C7EA4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dgm id="{203D60D3-6974-49E4-8D6B-A082AEF29538}"/>
                                            </p:graphicEl>
                                          </p:spTgt>
                                        </p:tgtEl>
                                        <p:attrNameLst>
                                          <p:attrName>style.visibility</p:attrName>
                                        </p:attrNameLst>
                                      </p:cBhvr>
                                      <p:to>
                                        <p:strVal val="visible"/>
                                      </p:to>
                                    </p:set>
                                    <p:animEffect transition="in" filter="fade">
                                      <p:cBhvr>
                                        <p:cTn id="22" dur="500"/>
                                        <p:tgtEl>
                                          <p:spTgt spid="12">
                                            <p:graphicEl>
                                              <a:dgm id="{203D60D3-6974-49E4-8D6B-A082AEF2953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dgm id="{DE41C820-18D7-4CD1-A0C4-8D45CB99E3B3}"/>
                                            </p:graphicEl>
                                          </p:spTgt>
                                        </p:tgtEl>
                                        <p:attrNameLst>
                                          <p:attrName>style.visibility</p:attrName>
                                        </p:attrNameLst>
                                      </p:cBhvr>
                                      <p:to>
                                        <p:strVal val="visible"/>
                                      </p:to>
                                    </p:set>
                                    <p:animEffect transition="in" filter="fade">
                                      <p:cBhvr>
                                        <p:cTn id="27" dur="500"/>
                                        <p:tgtEl>
                                          <p:spTgt spid="12">
                                            <p:graphicEl>
                                              <a:dgm id="{DE41C820-18D7-4CD1-A0C4-8D45CB99E3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3A2E26-7DED-4860-9B3B-F5A8DC0E4CAF}"/>
              </a:ext>
            </a:extLst>
          </p:cNvPr>
          <p:cNvSpPr>
            <a:spLocks noGrp="1"/>
          </p:cNvSpPr>
          <p:nvPr>
            <p:ph idx="1"/>
          </p:nvPr>
        </p:nvSpPr>
        <p:spPr>
          <a:xfrm>
            <a:off x="838200" y="454025"/>
            <a:ext cx="10515600" cy="6195903"/>
          </a:xfrm>
        </p:spPr>
        <p:txBody>
          <a:bodyPr vert="horz" lIns="91440" tIns="45720" rIns="91440" bIns="45720" rtlCol="0" anchor="t">
            <a:normAutofit/>
          </a:bodyPr>
          <a:lstStyle/>
          <a:p>
            <a:r>
              <a:rPr lang="en-GB" dirty="0"/>
              <a:t>Katie Witchell – </a:t>
            </a:r>
            <a:r>
              <a:rPr lang="en-GB" dirty="0">
                <a:hlinkClick r:id="rId2"/>
              </a:rPr>
              <a:t>kwitchell@sheldonschool.co.uk</a:t>
            </a:r>
            <a:r>
              <a:rPr lang="en-GB" dirty="0"/>
              <a:t>  to make an appointment or you can drop-in to the Careers Hub near the hall on Thursday or Friday lunch times.</a:t>
            </a:r>
          </a:p>
          <a:p>
            <a:r>
              <a:rPr lang="en-GB" dirty="0">
                <a:hlinkClick r:id="rId3"/>
              </a:rPr>
              <a:t>https://amazingapprenticeships.com/vacancies/</a:t>
            </a:r>
            <a:r>
              <a:rPr lang="en-GB" dirty="0"/>
              <a:t> </a:t>
            </a:r>
          </a:p>
          <a:p>
            <a:r>
              <a:rPr lang="en-GB" dirty="0">
                <a:ea typeface="+mn-lt"/>
                <a:cs typeface="+mn-lt"/>
                <a:hlinkClick r:id="rId4"/>
              </a:rPr>
              <a:t>https://www.apprenticeships.gov.uk/influencers/resources-for-parents#</a:t>
            </a:r>
            <a:r>
              <a:rPr lang="en-GB" dirty="0">
                <a:ea typeface="+mn-lt"/>
                <a:cs typeface="+mn-lt"/>
              </a:rPr>
              <a:t> </a:t>
            </a:r>
          </a:p>
          <a:p>
            <a:r>
              <a:rPr lang="en-GB" dirty="0">
                <a:ea typeface="+mn-lt"/>
                <a:cs typeface="+mn-lt"/>
                <a:hlinkClick r:id="rId5"/>
              </a:rPr>
              <a:t>https://careerfinder.ucas.com/</a:t>
            </a:r>
            <a:r>
              <a:rPr lang="en-GB" dirty="0">
                <a:ea typeface="+mn-lt"/>
                <a:cs typeface="+mn-lt"/>
              </a:rPr>
              <a:t> </a:t>
            </a:r>
          </a:p>
          <a:p>
            <a:r>
              <a:rPr lang="en-GB" dirty="0">
                <a:ea typeface="+mn-lt"/>
                <a:cs typeface="+mn-lt"/>
                <a:hlinkClick r:id="rId6"/>
              </a:rPr>
              <a:t>https://pathwayctm.com/register/</a:t>
            </a:r>
            <a:r>
              <a:rPr lang="en-GB" dirty="0">
                <a:ea typeface="+mn-lt"/>
                <a:cs typeface="+mn-lt"/>
              </a:rPr>
              <a:t> </a:t>
            </a:r>
            <a:endParaRPr lang="en-GB" dirty="0">
              <a:cs typeface="Calibri" panose="020F0502020204030204"/>
            </a:endParaRPr>
          </a:p>
          <a:p>
            <a:r>
              <a:rPr lang="en-GB" dirty="0">
                <a:hlinkClick r:id="rId7"/>
              </a:rPr>
              <a:t>https://www.findapprenticeship.service.gov.uk/</a:t>
            </a:r>
            <a:r>
              <a:rPr lang="en-GB" dirty="0"/>
              <a:t> </a:t>
            </a:r>
          </a:p>
          <a:p>
            <a:r>
              <a:rPr lang="en-GB" dirty="0">
                <a:hlinkClick r:id="rId8"/>
              </a:rPr>
              <a:t>https://www.springpod.com/apprenticeships/opportunities</a:t>
            </a:r>
            <a:endParaRPr lang="en-GB" dirty="0"/>
          </a:p>
          <a:p>
            <a:endParaRPr lang="en-GB" dirty="0">
              <a:ea typeface="+mn-lt"/>
              <a:cs typeface="+mn-lt"/>
            </a:endParaRPr>
          </a:p>
          <a:p>
            <a:pPr marL="0" indent="0">
              <a:buNone/>
            </a:pPr>
            <a:endParaRPr lang="en-GB" dirty="0">
              <a:ea typeface="+mn-lt"/>
              <a:cs typeface="+mn-lt"/>
            </a:endParaRPr>
          </a:p>
        </p:txBody>
      </p:sp>
      <p:pic>
        <p:nvPicPr>
          <p:cNvPr id="4" name="Picture 3">
            <a:extLst>
              <a:ext uri="{FF2B5EF4-FFF2-40B4-BE49-F238E27FC236}">
                <a16:creationId xmlns:a16="http://schemas.microsoft.com/office/drawing/2014/main" id="{7979EC08-6557-4338-BBEE-E5018BAE0A15}"/>
              </a:ext>
            </a:extLst>
          </p:cNvPr>
          <p:cNvPicPr>
            <a:picLocks noChangeAspect="1"/>
          </p:cNvPicPr>
          <p:nvPr/>
        </p:nvPicPr>
        <p:blipFill>
          <a:blip r:embed="rId9"/>
          <a:stretch>
            <a:fillRect/>
          </a:stretch>
        </p:blipFill>
        <p:spPr>
          <a:xfrm>
            <a:off x="8088758" y="2792013"/>
            <a:ext cx="3736641" cy="1925688"/>
          </a:xfrm>
          <a:prstGeom prst="rect">
            <a:avLst/>
          </a:prstGeom>
        </p:spPr>
      </p:pic>
    </p:spTree>
    <p:extLst>
      <p:ext uri="{BB962C8B-B14F-4D97-AF65-F5344CB8AC3E}">
        <p14:creationId xmlns:p14="http://schemas.microsoft.com/office/powerpoint/2010/main" val="937256797"/>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5724071-AC7B-4A67-934B-CD7F90745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C42E9-1CF7-EE4A-B74F-EEBE29904458}"/>
              </a:ext>
            </a:extLst>
          </p:cNvPr>
          <p:cNvSpPr>
            <a:spLocks noGrp="1"/>
          </p:cNvSpPr>
          <p:nvPr>
            <p:ph type="title"/>
          </p:nvPr>
        </p:nvSpPr>
        <p:spPr>
          <a:xfrm>
            <a:off x="228600" y="260580"/>
            <a:ext cx="11708296" cy="1325563"/>
          </a:xfrm>
        </p:spPr>
        <p:txBody>
          <a:bodyPr>
            <a:normAutofit/>
          </a:bodyPr>
          <a:lstStyle/>
          <a:p>
            <a:r>
              <a:rPr lang="en-GB" sz="4300" dirty="0">
                <a:solidFill>
                  <a:schemeClr val="bg1"/>
                </a:solidFill>
              </a:rPr>
              <a:t>Exams and wellbeing</a:t>
            </a:r>
          </a:p>
        </p:txBody>
      </p:sp>
      <p:graphicFrame>
        <p:nvGraphicFramePr>
          <p:cNvPr id="5" name="Content Placeholder 2">
            <a:extLst>
              <a:ext uri="{FF2B5EF4-FFF2-40B4-BE49-F238E27FC236}">
                <a16:creationId xmlns:a16="http://schemas.microsoft.com/office/drawing/2014/main" id="{FD51B729-7339-4250-A595-93422A23EA33}"/>
              </a:ext>
            </a:extLst>
          </p:cNvPr>
          <p:cNvGraphicFramePr>
            <a:graphicFrameLocks noGrp="1"/>
          </p:cNvGraphicFramePr>
          <p:nvPr>
            <p:ph idx="1"/>
            <p:extLst>
              <p:ext uri="{D42A27DB-BD31-4B8C-83A1-F6EECF244321}">
                <p14:modId xmlns:p14="http://schemas.microsoft.com/office/powerpoint/2010/main" val="1086290835"/>
              </p:ext>
            </p:extLst>
          </p:nvPr>
        </p:nvGraphicFramePr>
        <p:xfrm>
          <a:off x="636813" y="2500291"/>
          <a:ext cx="10918371" cy="3676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2414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BA893D6-8B0F-BC4C-A109-4066D49EB8D1}"/>
                                            </p:graphicEl>
                                          </p:spTgt>
                                        </p:tgtEl>
                                        <p:attrNameLst>
                                          <p:attrName>style.visibility</p:attrName>
                                        </p:attrNameLst>
                                      </p:cBhvr>
                                      <p:to>
                                        <p:strVal val="visible"/>
                                      </p:to>
                                    </p:set>
                                    <p:animEffect transition="in" filter="fade">
                                      <p:cBhvr>
                                        <p:cTn id="7" dur="500"/>
                                        <p:tgtEl>
                                          <p:spTgt spid="5">
                                            <p:graphicEl>
                                              <a:dgm id="{4BA893D6-8B0F-BC4C-A109-4066D49EB8D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730D6A7C-8B6C-8A4E-A069-69E42366A094}"/>
                                            </p:graphicEl>
                                          </p:spTgt>
                                        </p:tgtEl>
                                        <p:attrNameLst>
                                          <p:attrName>style.visibility</p:attrName>
                                        </p:attrNameLst>
                                      </p:cBhvr>
                                      <p:to>
                                        <p:strVal val="visible"/>
                                      </p:to>
                                    </p:set>
                                    <p:animEffect transition="in" filter="fade">
                                      <p:cBhvr>
                                        <p:cTn id="12" dur="500"/>
                                        <p:tgtEl>
                                          <p:spTgt spid="5">
                                            <p:graphicEl>
                                              <a:dgm id="{730D6A7C-8B6C-8A4E-A069-69E42366A09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629E0E9A-90FA-5447-B51D-80A1EDEBF9F0}"/>
                                            </p:graphicEl>
                                          </p:spTgt>
                                        </p:tgtEl>
                                        <p:attrNameLst>
                                          <p:attrName>style.visibility</p:attrName>
                                        </p:attrNameLst>
                                      </p:cBhvr>
                                      <p:to>
                                        <p:strVal val="visible"/>
                                      </p:to>
                                    </p:set>
                                    <p:animEffect transition="in" filter="fade">
                                      <p:cBhvr>
                                        <p:cTn id="15" dur="500"/>
                                        <p:tgtEl>
                                          <p:spTgt spid="5">
                                            <p:graphicEl>
                                              <a:dgm id="{629E0E9A-90FA-5447-B51D-80A1EDEBF9F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681D6E25-03FB-1E43-935F-5EDBD21B970D}"/>
                                            </p:graphicEl>
                                          </p:spTgt>
                                        </p:tgtEl>
                                        <p:attrNameLst>
                                          <p:attrName>style.visibility</p:attrName>
                                        </p:attrNameLst>
                                      </p:cBhvr>
                                      <p:to>
                                        <p:strVal val="visible"/>
                                      </p:to>
                                    </p:set>
                                    <p:animEffect transition="in" filter="fade">
                                      <p:cBhvr>
                                        <p:cTn id="20" dur="500"/>
                                        <p:tgtEl>
                                          <p:spTgt spid="5">
                                            <p:graphicEl>
                                              <a:dgm id="{681D6E25-03FB-1E43-935F-5EDBD21B970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5E17B6A5-B2ED-B045-8615-2BF2A5B2BCBC}"/>
                                            </p:graphicEl>
                                          </p:spTgt>
                                        </p:tgtEl>
                                        <p:attrNameLst>
                                          <p:attrName>style.visibility</p:attrName>
                                        </p:attrNameLst>
                                      </p:cBhvr>
                                      <p:to>
                                        <p:strVal val="visible"/>
                                      </p:to>
                                    </p:set>
                                    <p:animEffect transition="in" filter="fade">
                                      <p:cBhvr>
                                        <p:cTn id="23" dur="500"/>
                                        <p:tgtEl>
                                          <p:spTgt spid="5">
                                            <p:graphicEl>
                                              <a:dgm id="{5E17B6A5-B2ED-B045-8615-2BF2A5B2BCB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E78BA05C-C4BA-AB49-83AD-BB50DBBEFC38}"/>
                                            </p:graphicEl>
                                          </p:spTgt>
                                        </p:tgtEl>
                                        <p:attrNameLst>
                                          <p:attrName>style.visibility</p:attrName>
                                        </p:attrNameLst>
                                      </p:cBhvr>
                                      <p:to>
                                        <p:strVal val="visible"/>
                                      </p:to>
                                    </p:set>
                                    <p:animEffect transition="in" filter="fade">
                                      <p:cBhvr>
                                        <p:cTn id="28" dur="500"/>
                                        <p:tgtEl>
                                          <p:spTgt spid="5">
                                            <p:graphicEl>
                                              <a:dgm id="{E78BA05C-C4BA-AB49-83AD-BB50DBBEFC3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E6EB1005-7876-3E44-A139-274CCA2D5975}"/>
                                            </p:graphicEl>
                                          </p:spTgt>
                                        </p:tgtEl>
                                        <p:attrNameLst>
                                          <p:attrName>style.visibility</p:attrName>
                                        </p:attrNameLst>
                                      </p:cBhvr>
                                      <p:to>
                                        <p:strVal val="visible"/>
                                      </p:to>
                                    </p:set>
                                    <p:animEffect transition="in" filter="fade">
                                      <p:cBhvr>
                                        <p:cTn id="31" dur="500"/>
                                        <p:tgtEl>
                                          <p:spTgt spid="5">
                                            <p:graphicEl>
                                              <a:dgm id="{E6EB1005-7876-3E44-A139-274CCA2D597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2E07C8AC-94CD-254B-A683-E6D172DDD1D8}"/>
                                            </p:graphicEl>
                                          </p:spTgt>
                                        </p:tgtEl>
                                        <p:attrNameLst>
                                          <p:attrName>style.visibility</p:attrName>
                                        </p:attrNameLst>
                                      </p:cBhvr>
                                      <p:to>
                                        <p:strVal val="visible"/>
                                      </p:to>
                                    </p:set>
                                    <p:animEffect transition="in" filter="fade">
                                      <p:cBhvr>
                                        <p:cTn id="34" dur="500"/>
                                        <p:tgtEl>
                                          <p:spTgt spid="5">
                                            <p:graphicEl>
                                              <a:dgm id="{2E07C8AC-94CD-254B-A683-E6D172DDD1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298F-4D51-BA44-8C75-45A491587E6D}"/>
              </a:ext>
            </a:extLst>
          </p:cNvPr>
          <p:cNvSpPr>
            <a:spLocks noGrp="1"/>
          </p:cNvSpPr>
          <p:nvPr>
            <p:ph type="title"/>
          </p:nvPr>
        </p:nvSpPr>
        <p:spPr/>
        <p:txBody>
          <a:bodyPr>
            <a:normAutofit/>
          </a:bodyPr>
          <a:lstStyle/>
          <a:p>
            <a:r>
              <a:rPr lang="en-GB" dirty="0"/>
              <a:t>Key dates</a:t>
            </a:r>
          </a:p>
        </p:txBody>
      </p:sp>
      <p:sp>
        <p:nvSpPr>
          <p:cNvPr id="6" name="Content Placeholder 5">
            <a:extLst>
              <a:ext uri="{FF2B5EF4-FFF2-40B4-BE49-F238E27FC236}">
                <a16:creationId xmlns:a16="http://schemas.microsoft.com/office/drawing/2014/main" id="{2ED6EDF3-981D-4AD9-BB30-6E6187E7B84E}"/>
              </a:ext>
            </a:extLst>
          </p:cNvPr>
          <p:cNvSpPr>
            <a:spLocks noGrp="1"/>
          </p:cNvSpPr>
          <p:nvPr>
            <p:ph sz="half" idx="1"/>
          </p:nvPr>
        </p:nvSpPr>
        <p:spPr/>
        <p:txBody>
          <a:bodyPr>
            <a:normAutofit fontScale="92500"/>
          </a:bodyPr>
          <a:lstStyle/>
          <a:p>
            <a:r>
              <a:rPr lang="en-GB" dirty="0">
                <a:solidFill>
                  <a:schemeClr val="accent2">
                    <a:lumMod val="75000"/>
                  </a:schemeClr>
                </a:solidFill>
              </a:rPr>
              <a:t>Jan 15</a:t>
            </a:r>
            <a:r>
              <a:rPr lang="en-GB" baseline="30000" dirty="0">
                <a:solidFill>
                  <a:schemeClr val="accent2">
                    <a:lumMod val="75000"/>
                  </a:schemeClr>
                </a:solidFill>
              </a:rPr>
              <a:t>th</a:t>
            </a:r>
            <a:r>
              <a:rPr lang="en-GB" dirty="0">
                <a:solidFill>
                  <a:schemeClr val="accent2">
                    <a:lumMod val="75000"/>
                  </a:schemeClr>
                </a:solidFill>
              </a:rPr>
              <a:t> – internal UCAS deadline</a:t>
            </a:r>
          </a:p>
          <a:p>
            <a:r>
              <a:rPr lang="en-GB" dirty="0">
                <a:solidFill>
                  <a:schemeClr val="accent2">
                    <a:lumMod val="75000"/>
                  </a:schemeClr>
                </a:solidFill>
              </a:rPr>
              <a:t>Jan 17</a:t>
            </a:r>
            <a:r>
              <a:rPr lang="en-GB" baseline="30000" dirty="0">
                <a:solidFill>
                  <a:schemeClr val="accent2">
                    <a:lumMod val="75000"/>
                  </a:schemeClr>
                </a:solidFill>
              </a:rPr>
              <a:t>th</a:t>
            </a:r>
            <a:r>
              <a:rPr lang="en-GB" dirty="0">
                <a:solidFill>
                  <a:schemeClr val="accent2">
                    <a:lumMod val="75000"/>
                  </a:schemeClr>
                </a:solidFill>
              </a:rPr>
              <a:t> - </a:t>
            </a:r>
            <a:r>
              <a:rPr lang="en-GB" b="0" i="0" dirty="0">
                <a:solidFill>
                  <a:schemeClr val="accent2">
                    <a:lumMod val="75000"/>
                  </a:schemeClr>
                </a:solidFill>
                <a:effectLst/>
                <a:latin typeface="WordVisi_MSFontService"/>
              </a:rPr>
              <a:t>Higher/Degree Apprenticeships session</a:t>
            </a:r>
          </a:p>
          <a:p>
            <a:r>
              <a:rPr lang="en-GB" dirty="0">
                <a:solidFill>
                  <a:schemeClr val="accent2">
                    <a:lumMod val="75000"/>
                  </a:schemeClr>
                </a:solidFill>
                <a:latin typeface="WordVisi_MSFontService"/>
              </a:rPr>
              <a:t>Jan 25</a:t>
            </a:r>
            <a:r>
              <a:rPr lang="en-GB" baseline="30000" dirty="0">
                <a:solidFill>
                  <a:schemeClr val="accent2">
                    <a:lumMod val="75000"/>
                  </a:schemeClr>
                </a:solidFill>
                <a:latin typeface="WordVisi_MSFontService"/>
              </a:rPr>
              <a:t>th</a:t>
            </a:r>
            <a:r>
              <a:rPr lang="en-GB" dirty="0">
                <a:solidFill>
                  <a:schemeClr val="accent2">
                    <a:lumMod val="75000"/>
                  </a:schemeClr>
                </a:solidFill>
                <a:latin typeface="WordVisi_MSFontService"/>
              </a:rPr>
              <a:t> – UCAS deadline and internal exams start</a:t>
            </a:r>
          </a:p>
          <a:p>
            <a:r>
              <a:rPr lang="en-GB" dirty="0">
                <a:solidFill>
                  <a:schemeClr val="accent2">
                    <a:lumMod val="75000"/>
                  </a:schemeClr>
                </a:solidFill>
                <a:latin typeface="WordVisi_MSFontService"/>
              </a:rPr>
              <a:t>w/b 30</a:t>
            </a:r>
            <a:r>
              <a:rPr lang="en-GB" baseline="30000" dirty="0">
                <a:solidFill>
                  <a:schemeClr val="accent2">
                    <a:lumMod val="75000"/>
                  </a:schemeClr>
                </a:solidFill>
                <a:latin typeface="WordVisi_MSFontService"/>
              </a:rPr>
              <a:t>th</a:t>
            </a:r>
            <a:r>
              <a:rPr lang="en-GB" dirty="0">
                <a:solidFill>
                  <a:schemeClr val="accent2">
                    <a:lumMod val="75000"/>
                  </a:schemeClr>
                </a:solidFill>
                <a:latin typeface="WordVisi_MSFontService"/>
              </a:rPr>
              <a:t> Jan – internal exams – no lessons</a:t>
            </a:r>
          </a:p>
          <a:p>
            <a:r>
              <a:rPr lang="en-GB" dirty="0">
                <a:solidFill>
                  <a:schemeClr val="accent2">
                    <a:lumMod val="75000"/>
                  </a:schemeClr>
                </a:solidFill>
                <a:latin typeface="WordVisi_MSFontService"/>
              </a:rPr>
              <a:t>Feb 7th – WIN CV and interview workshop</a:t>
            </a:r>
          </a:p>
          <a:p>
            <a:r>
              <a:rPr lang="en-GB" dirty="0">
                <a:solidFill>
                  <a:schemeClr val="accent2">
                    <a:lumMod val="75000"/>
                  </a:schemeClr>
                </a:solidFill>
                <a:latin typeface="WordVisi_MSFontService"/>
              </a:rPr>
              <a:t>w/b 6</a:t>
            </a:r>
            <a:r>
              <a:rPr lang="en-GB" baseline="30000" dirty="0">
                <a:solidFill>
                  <a:schemeClr val="accent2">
                    <a:lumMod val="75000"/>
                  </a:schemeClr>
                </a:solidFill>
                <a:latin typeface="WordVisi_MSFontService"/>
              </a:rPr>
              <a:t>th</a:t>
            </a:r>
            <a:r>
              <a:rPr lang="en-GB" dirty="0">
                <a:solidFill>
                  <a:schemeClr val="accent2">
                    <a:lumMod val="75000"/>
                  </a:schemeClr>
                </a:solidFill>
                <a:latin typeface="WordVisi_MSFontService"/>
              </a:rPr>
              <a:t> Feb - NAW</a:t>
            </a:r>
          </a:p>
          <a:p>
            <a:endParaRPr lang="en-GB" dirty="0"/>
          </a:p>
        </p:txBody>
      </p:sp>
      <p:sp>
        <p:nvSpPr>
          <p:cNvPr id="7" name="Content Placeholder 6">
            <a:extLst>
              <a:ext uri="{FF2B5EF4-FFF2-40B4-BE49-F238E27FC236}">
                <a16:creationId xmlns:a16="http://schemas.microsoft.com/office/drawing/2014/main" id="{ED7C00F1-79DF-471F-A799-DB372EE69393}"/>
              </a:ext>
            </a:extLst>
          </p:cNvPr>
          <p:cNvSpPr>
            <a:spLocks noGrp="1"/>
          </p:cNvSpPr>
          <p:nvPr>
            <p:ph sz="half" idx="2"/>
          </p:nvPr>
        </p:nvSpPr>
        <p:spPr/>
        <p:txBody>
          <a:bodyPr>
            <a:normAutofit fontScale="92500"/>
          </a:bodyPr>
          <a:lstStyle/>
          <a:p>
            <a:r>
              <a:rPr lang="en-GB" dirty="0">
                <a:solidFill>
                  <a:srgbClr val="C00000"/>
                </a:solidFill>
              </a:rPr>
              <a:t>March 30</a:t>
            </a:r>
            <a:r>
              <a:rPr lang="en-GB" baseline="30000" dirty="0">
                <a:solidFill>
                  <a:srgbClr val="C00000"/>
                </a:solidFill>
              </a:rPr>
              <a:t>th</a:t>
            </a:r>
            <a:r>
              <a:rPr lang="en-GB" dirty="0">
                <a:solidFill>
                  <a:srgbClr val="C00000"/>
                </a:solidFill>
              </a:rPr>
              <a:t> – interim report home</a:t>
            </a:r>
          </a:p>
          <a:p>
            <a:r>
              <a:rPr lang="en-GB" dirty="0">
                <a:solidFill>
                  <a:srgbClr val="C00000"/>
                </a:solidFill>
              </a:rPr>
              <a:t>April 25</a:t>
            </a:r>
            <a:r>
              <a:rPr lang="en-GB" baseline="30000" dirty="0">
                <a:solidFill>
                  <a:srgbClr val="C00000"/>
                </a:solidFill>
              </a:rPr>
              <a:t>th</a:t>
            </a:r>
            <a:r>
              <a:rPr lang="en-GB" dirty="0">
                <a:solidFill>
                  <a:srgbClr val="C00000"/>
                </a:solidFill>
              </a:rPr>
              <a:t> – F2F parents evening</a:t>
            </a:r>
          </a:p>
          <a:p>
            <a:r>
              <a:rPr lang="en-GB" dirty="0">
                <a:solidFill>
                  <a:srgbClr val="C00000"/>
                </a:solidFill>
              </a:rPr>
              <a:t>Mid May – leavers’ day – tbc</a:t>
            </a:r>
          </a:p>
          <a:p>
            <a:r>
              <a:rPr lang="en-GB" dirty="0">
                <a:solidFill>
                  <a:srgbClr val="C00000"/>
                </a:solidFill>
              </a:rPr>
              <a:t>End of May? – student finance deadline - tbc</a:t>
            </a:r>
          </a:p>
          <a:p>
            <a:r>
              <a:rPr lang="en-GB" dirty="0">
                <a:solidFill>
                  <a:srgbClr val="C00000"/>
                </a:solidFill>
              </a:rPr>
              <a:t>June 8</a:t>
            </a:r>
            <a:r>
              <a:rPr lang="en-GB" baseline="30000" dirty="0">
                <a:solidFill>
                  <a:srgbClr val="C00000"/>
                </a:solidFill>
              </a:rPr>
              <a:t>th</a:t>
            </a:r>
            <a:r>
              <a:rPr lang="en-GB" dirty="0">
                <a:solidFill>
                  <a:srgbClr val="C00000"/>
                </a:solidFill>
              </a:rPr>
              <a:t> – deadline for UCAS F+I choices</a:t>
            </a:r>
          </a:p>
          <a:p>
            <a:r>
              <a:rPr lang="en-GB" dirty="0">
                <a:solidFill>
                  <a:srgbClr val="C00000"/>
                </a:solidFill>
              </a:rPr>
              <a:t>July 5</a:t>
            </a:r>
            <a:r>
              <a:rPr lang="en-GB" baseline="30000" dirty="0">
                <a:solidFill>
                  <a:srgbClr val="C00000"/>
                </a:solidFill>
              </a:rPr>
              <a:t>th</a:t>
            </a:r>
            <a:r>
              <a:rPr lang="en-GB" dirty="0">
                <a:solidFill>
                  <a:srgbClr val="C00000"/>
                </a:solidFill>
              </a:rPr>
              <a:t> – Yr13 ball</a:t>
            </a:r>
          </a:p>
          <a:p>
            <a:r>
              <a:rPr lang="en-GB" dirty="0">
                <a:solidFill>
                  <a:srgbClr val="C00000"/>
                </a:solidFill>
              </a:rPr>
              <a:t>August 17</a:t>
            </a:r>
            <a:r>
              <a:rPr lang="en-GB" baseline="30000" dirty="0">
                <a:solidFill>
                  <a:srgbClr val="C00000"/>
                </a:solidFill>
              </a:rPr>
              <a:t>th</a:t>
            </a:r>
            <a:r>
              <a:rPr lang="en-GB" dirty="0">
                <a:solidFill>
                  <a:srgbClr val="C00000"/>
                </a:solidFill>
              </a:rPr>
              <a:t> – results day</a:t>
            </a:r>
          </a:p>
        </p:txBody>
      </p:sp>
      <p:pic>
        <p:nvPicPr>
          <p:cNvPr id="3" name="Picture 2">
            <a:extLst>
              <a:ext uri="{FF2B5EF4-FFF2-40B4-BE49-F238E27FC236}">
                <a16:creationId xmlns:a16="http://schemas.microsoft.com/office/drawing/2014/main" id="{98F69CAF-431B-ED4F-B9C0-A6DD3894EAD2}"/>
              </a:ext>
            </a:extLst>
          </p:cNvPr>
          <p:cNvPicPr>
            <a:picLocks noChangeAspect="1"/>
          </p:cNvPicPr>
          <p:nvPr/>
        </p:nvPicPr>
        <p:blipFill>
          <a:blip r:embed="rId3"/>
          <a:stretch>
            <a:fillRect/>
          </a:stretch>
        </p:blipFill>
        <p:spPr>
          <a:xfrm>
            <a:off x="10881472" y="365125"/>
            <a:ext cx="944656" cy="944656"/>
          </a:xfrm>
          <a:prstGeom prst="rect">
            <a:avLst/>
          </a:prstGeom>
        </p:spPr>
      </p:pic>
    </p:spTree>
    <p:extLst>
      <p:ext uri="{BB962C8B-B14F-4D97-AF65-F5344CB8AC3E}">
        <p14:creationId xmlns:p14="http://schemas.microsoft.com/office/powerpoint/2010/main" val="1183720804"/>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1000"/>
                                        <p:tgtEl>
                                          <p:spTgt spid="7">
                                            <p:txEl>
                                              <p:pRg st="0" end="0"/>
                                            </p:txEl>
                                          </p:spTgt>
                                        </p:tgtEl>
                                      </p:cBhvr>
                                    </p:animEffect>
                                    <p:anim calcmode="lin" valueType="num">
                                      <p:cBhvr>
                                        <p:cTn id="5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Effect transition="in" filter="fade">
                                      <p:cBhvr>
                                        <p:cTn id="56" dur="1000"/>
                                        <p:tgtEl>
                                          <p:spTgt spid="7">
                                            <p:txEl>
                                              <p:pRg st="1" end="1"/>
                                            </p:txEl>
                                          </p:spTgt>
                                        </p:tgtEl>
                                      </p:cBhvr>
                                    </p:animEffect>
                                    <p:anim calcmode="lin" valueType="num">
                                      <p:cBhvr>
                                        <p:cTn id="5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Effect transition="in" filter="fade">
                                      <p:cBhvr>
                                        <p:cTn id="63" dur="1000"/>
                                        <p:tgtEl>
                                          <p:spTgt spid="7">
                                            <p:txEl>
                                              <p:pRg st="2" end="2"/>
                                            </p:txEl>
                                          </p:spTgt>
                                        </p:tgtEl>
                                      </p:cBhvr>
                                    </p:animEffect>
                                    <p:anim calcmode="lin" valueType="num">
                                      <p:cBhvr>
                                        <p:cTn id="6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xEl>
                                              <p:pRg st="3" end="3"/>
                                            </p:txEl>
                                          </p:spTgt>
                                        </p:tgtEl>
                                        <p:attrNameLst>
                                          <p:attrName>style.visibility</p:attrName>
                                        </p:attrNameLst>
                                      </p:cBhvr>
                                      <p:to>
                                        <p:strVal val="visible"/>
                                      </p:to>
                                    </p:set>
                                    <p:animEffect transition="in" filter="fade">
                                      <p:cBhvr>
                                        <p:cTn id="70" dur="1000"/>
                                        <p:tgtEl>
                                          <p:spTgt spid="7">
                                            <p:txEl>
                                              <p:pRg st="3" end="3"/>
                                            </p:txEl>
                                          </p:spTgt>
                                        </p:tgtEl>
                                      </p:cBhvr>
                                    </p:animEffect>
                                    <p:anim calcmode="lin" valueType="num">
                                      <p:cBhvr>
                                        <p:cTn id="7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txEl>
                                              <p:pRg st="4" end="4"/>
                                            </p:txEl>
                                          </p:spTgt>
                                        </p:tgtEl>
                                        <p:attrNameLst>
                                          <p:attrName>style.visibility</p:attrName>
                                        </p:attrNameLst>
                                      </p:cBhvr>
                                      <p:to>
                                        <p:strVal val="visible"/>
                                      </p:to>
                                    </p:set>
                                    <p:animEffect transition="in" filter="fade">
                                      <p:cBhvr>
                                        <p:cTn id="77" dur="1000"/>
                                        <p:tgtEl>
                                          <p:spTgt spid="7">
                                            <p:txEl>
                                              <p:pRg st="4" end="4"/>
                                            </p:txEl>
                                          </p:spTgt>
                                        </p:tgtEl>
                                      </p:cBhvr>
                                    </p:animEffect>
                                    <p:anim calcmode="lin" valueType="num">
                                      <p:cBhvr>
                                        <p:cTn id="7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
                                            <p:txEl>
                                              <p:pRg st="5" end="5"/>
                                            </p:txEl>
                                          </p:spTgt>
                                        </p:tgtEl>
                                        <p:attrNameLst>
                                          <p:attrName>style.visibility</p:attrName>
                                        </p:attrNameLst>
                                      </p:cBhvr>
                                      <p:to>
                                        <p:strVal val="visible"/>
                                      </p:to>
                                    </p:set>
                                    <p:animEffect transition="in" filter="fade">
                                      <p:cBhvr>
                                        <p:cTn id="84" dur="1000"/>
                                        <p:tgtEl>
                                          <p:spTgt spid="7">
                                            <p:txEl>
                                              <p:pRg st="5" end="5"/>
                                            </p:txEl>
                                          </p:spTgt>
                                        </p:tgtEl>
                                      </p:cBhvr>
                                    </p:animEffect>
                                    <p:anim calcmode="lin" valueType="num">
                                      <p:cBhvr>
                                        <p:cTn id="8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8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
                                            <p:txEl>
                                              <p:pRg st="6" end="6"/>
                                            </p:txEl>
                                          </p:spTgt>
                                        </p:tgtEl>
                                        <p:attrNameLst>
                                          <p:attrName>style.visibility</p:attrName>
                                        </p:attrNameLst>
                                      </p:cBhvr>
                                      <p:to>
                                        <p:strVal val="visible"/>
                                      </p:to>
                                    </p:set>
                                    <p:animEffect transition="in" filter="fade">
                                      <p:cBhvr>
                                        <p:cTn id="91" dur="1000"/>
                                        <p:tgtEl>
                                          <p:spTgt spid="7">
                                            <p:txEl>
                                              <p:pRg st="6" end="6"/>
                                            </p:txEl>
                                          </p:spTgt>
                                        </p:tgtEl>
                                      </p:cBhvr>
                                    </p:animEffect>
                                    <p:anim calcmode="lin" valueType="num">
                                      <p:cBhvr>
                                        <p:cTn id="9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9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31E0C9-744E-4132-B463-F507C26790E2}"/>
              </a:ext>
            </a:extLst>
          </p:cNvPr>
          <p:cNvPicPr>
            <a:picLocks noChangeAspect="1"/>
          </p:cNvPicPr>
          <p:nvPr/>
        </p:nvPicPr>
        <p:blipFill>
          <a:blip r:embed="rId3"/>
          <a:stretch>
            <a:fillRect/>
          </a:stretch>
        </p:blipFill>
        <p:spPr>
          <a:xfrm>
            <a:off x="842873" y="908666"/>
            <a:ext cx="3117269" cy="3690297"/>
          </a:xfrm>
          <a:prstGeom prst="rect">
            <a:avLst/>
          </a:prstGeom>
        </p:spPr>
      </p:pic>
      <p:sp>
        <p:nvSpPr>
          <p:cNvPr id="12" name="Subtitle 2">
            <a:extLst>
              <a:ext uri="{FF2B5EF4-FFF2-40B4-BE49-F238E27FC236}">
                <a16:creationId xmlns:a16="http://schemas.microsoft.com/office/drawing/2014/main" id="{71C45CAF-B5F7-43A7-A9CA-2899F7FBCE81}"/>
              </a:ext>
            </a:extLst>
          </p:cNvPr>
          <p:cNvSpPr txBox="1">
            <a:spLocks/>
          </p:cNvSpPr>
          <p:nvPr/>
        </p:nvSpPr>
        <p:spPr>
          <a:xfrm>
            <a:off x="4401430" y="2694373"/>
            <a:ext cx="5827092"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UNDERSTAND HOW TO REVISE EFFECTIVELY</a:t>
            </a:r>
          </a:p>
        </p:txBody>
      </p:sp>
      <p:sp>
        <p:nvSpPr>
          <p:cNvPr id="13" name="Title 1">
            <a:extLst>
              <a:ext uri="{FF2B5EF4-FFF2-40B4-BE49-F238E27FC236}">
                <a16:creationId xmlns:a16="http://schemas.microsoft.com/office/drawing/2014/main" id="{26B04B3B-E7FF-427D-81EB-A372A295D170}"/>
              </a:ext>
            </a:extLst>
          </p:cNvPr>
          <p:cNvSpPr txBox="1">
            <a:spLocks/>
          </p:cNvSpPr>
          <p:nvPr/>
        </p:nvSpPr>
        <p:spPr>
          <a:xfrm>
            <a:off x="5463684" y="714377"/>
            <a:ext cx="6175866" cy="1751082"/>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Calibri Light" panose="020F0302020204030204"/>
                <a:ea typeface="+mj-ea"/>
                <a:cs typeface="+mj-cs"/>
              </a:rPr>
              <a:t>MY STUDY SKILLS</a:t>
            </a:r>
          </a:p>
        </p:txBody>
      </p:sp>
      <p:cxnSp>
        <p:nvCxnSpPr>
          <p:cNvPr id="6" name="Straight Connector 5">
            <a:extLst>
              <a:ext uri="{FF2B5EF4-FFF2-40B4-BE49-F238E27FC236}">
                <a16:creationId xmlns:a16="http://schemas.microsoft.com/office/drawing/2014/main" id="{B11BA694-2DE3-4DB0-A126-76D9841C09E4}"/>
              </a:ext>
            </a:extLst>
          </p:cNvPr>
          <p:cNvCxnSpPr>
            <a:cxnSpLocks/>
          </p:cNvCxnSpPr>
          <p:nvPr/>
        </p:nvCxnSpPr>
        <p:spPr>
          <a:xfrm flipV="1">
            <a:off x="4506675" y="2465459"/>
            <a:ext cx="5151675" cy="20819"/>
          </a:xfrm>
          <a:prstGeom prst="line">
            <a:avLst/>
          </a:prstGeom>
          <a:ln w="57150">
            <a:solidFill>
              <a:srgbClr val="A4CD7D"/>
            </a:solidFill>
          </a:ln>
        </p:spPr>
        <p:style>
          <a:lnRef idx="1">
            <a:schemeClr val="accent1"/>
          </a:lnRef>
          <a:fillRef idx="0">
            <a:schemeClr val="accent1"/>
          </a:fillRef>
          <a:effectRef idx="0">
            <a:schemeClr val="accent1"/>
          </a:effectRef>
          <a:fontRef idx="minor">
            <a:schemeClr val="tx1"/>
          </a:fontRef>
        </p:style>
      </p:cxnSp>
      <p:pic>
        <p:nvPicPr>
          <p:cNvPr id="19" name="Graphic 18" descr="Lightbulb and gear outline">
            <a:extLst>
              <a:ext uri="{FF2B5EF4-FFF2-40B4-BE49-F238E27FC236}">
                <a16:creationId xmlns:a16="http://schemas.microsoft.com/office/drawing/2014/main" id="{8BBE033B-D4B1-46FC-AAE7-2E16081C13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2810" y="1157443"/>
            <a:ext cx="1150874" cy="1150874"/>
          </a:xfrm>
          <a:prstGeom prst="rect">
            <a:avLst/>
          </a:prstGeom>
        </p:spPr>
      </p:pic>
      <p:pic>
        <p:nvPicPr>
          <p:cNvPr id="51" name="Graphic 50" descr="Body builder outline">
            <a:extLst>
              <a:ext uri="{FF2B5EF4-FFF2-40B4-BE49-F238E27FC236}">
                <a16:creationId xmlns:a16="http://schemas.microsoft.com/office/drawing/2014/main" id="{4EC6F65F-778B-4A73-9963-640624990F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16340" y="4972050"/>
            <a:ext cx="1260670" cy="1260670"/>
          </a:xfrm>
          <a:prstGeom prst="rect">
            <a:avLst/>
          </a:prstGeom>
        </p:spPr>
      </p:pic>
      <p:pic>
        <p:nvPicPr>
          <p:cNvPr id="18" name="Picture 17">
            <a:extLst>
              <a:ext uri="{FF2B5EF4-FFF2-40B4-BE49-F238E27FC236}">
                <a16:creationId xmlns:a16="http://schemas.microsoft.com/office/drawing/2014/main" id="{0DB5B7D4-82A1-4225-B3F4-172518F46B4A}"/>
              </a:ext>
            </a:extLst>
          </p:cNvPr>
          <p:cNvPicPr>
            <a:picLocks noChangeAspect="1"/>
          </p:cNvPicPr>
          <p:nvPr/>
        </p:nvPicPr>
        <p:blipFill>
          <a:blip r:embed="rId8"/>
          <a:stretch>
            <a:fillRect/>
          </a:stretch>
        </p:blipFill>
        <p:spPr>
          <a:xfrm>
            <a:off x="9490550" y="6032104"/>
            <a:ext cx="2326148" cy="554300"/>
          </a:xfrm>
          <a:prstGeom prst="rect">
            <a:avLst/>
          </a:prstGeom>
        </p:spPr>
      </p:pic>
    </p:spTree>
    <p:extLst>
      <p:ext uri="{BB962C8B-B14F-4D97-AF65-F5344CB8AC3E}">
        <p14:creationId xmlns:p14="http://schemas.microsoft.com/office/powerpoint/2010/main" val="2208893064"/>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123F3F-F035-E04F-A50A-EBED1581A9FC}"/>
              </a:ext>
            </a:extLst>
          </p:cNvPr>
          <p:cNvSpPr>
            <a:spLocks noGrp="1"/>
          </p:cNvSpPr>
          <p:nvPr>
            <p:ph type="ctrTitle"/>
          </p:nvPr>
        </p:nvSpPr>
        <p:spPr>
          <a:xfrm>
            <a:off x="588567" y="4525347"/>
            <a:ext cx="6801321" cy="1737360"/>
          </a:xfrm>
        </p:spPr>
        <p:txBody>
          <a:bodyPr anchor="ctr">
            <a:normAutofit/>
          </a:bodyPr>
          <a:lstStyle/>
          <a:p>
            <a:pPr algn="r"/>
            <a:r>
              <a:rPr lang="en-GB" dirty="0"/>
              <a:t>Sheldon Sixth Form</a:t>
            </a:r>
          </a:p>
        </p:txBody>
      </p:sp>
      <p:sp>
        <p:nvSpPr>
          <p:cNvPr id="3" name="Subtitle 2">
            <a:extLst>
              <a:ext uri="{FF2B5EF4-FFF2-40B4-BE49-F238E27FC236}">
                <a16:creationId xmlns:a16="http://schemas.microsoft.com/office/drawing/2014/main" id="{672A6C13-7964-9243-B59A-A5946FD3D7B7}"/>
              </a:ext>
            </a:extLst>
          </p:cNvPr>
          <p:cNvSpPr>
            <a:spLocks noGrp="1"/>
          </p:cNvSpPr>
          <p:nvPr>
            <p:ph type="subTitle" idx="1"/>
          </p:nvPr>
        </p:nvSpPr>
        <p:spPr>
          <a:xfrm>
            <a:off x="8344758" y="4529799"/>
            <a:ext cx="3258675" cy="1737360"/>
          </a:xfrm>
        </p:spPr>
        <p:txBody>
          <a:bodyPr anchor="ctr">
            <a:normAutofit fontScale="85000" lnSpcReduction="20000"/>
          </a:bodyPr>
          <a:lstStyle/>
          <a:p>
            <a:pPr algn="l"/>
            <a:r>
              <a:rPr lang="en-GB" dirty="0"/>
              <a:t>Questions?</a:t>
            </a:r>
          </a:p>
          <a:p>
            <a:pPr algn="l"/>
            <a:endParaRPr lang="en-GB" dirty="0"/>
          </a:p>
          <a:p>
            <a:pPr algn="l"/>
            <a:r>
              <a:rPr lang="en-GB" dirty="0"/>
              <a:t>@sheldonsixthform</a:t>
            </a:r>
          </a:p>
          <a:p>
            <a:pPr algn="l"/>
            <a:endParaRPr lang="en-GB" dirty="0"/>
          </a:p>
          <a:p>
            <a:pPr algn="l"/>
            <a:r>
              <a:rPr lang="en-GB" dirty="0"/>
              <a:t>Weekly notes</a:t>
            </a:r>
          </a:p>
        </p:txBody>
      </p:sp>
      <p:sp>
        <p:nvSpPr>
          <p:cNvPr id="28" name="Oval 27">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794580"/>
      </p:ext>
    </p:extLst>
  </p:cSld>
  <p:clrMapOvr>
    <a:masterClrMapping/>
  </p:clrMapOvr>
  <mc:AlternateContent xmlns:mc="http://schemas.openxmlformats.org/markup-compatibility/2006" xmlns:p14="http://schemas.microsoft.com/office/powerpoint/2010/main">
    <mc:Choice Requires="p14">
      <p:transition spd="slow" p14:dur="125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2A601C-08D3-4C1C-942D-0D088F17F55D}"/>
              </a:ext>
            </a:extLst>
          </p:cNvPr>
          <p:cNvPicPr>
            <a:picLocks noChangeAspect="1"/>
          </p:cNvPicPr>
          <p:nvPr/>
        </p:nvPicPr>
        <p:blipFill>
          <a:blip r:embed="rId2"/>
          <a:stretch>
            <a:fillRect/>
          </a:stretch>
        </p:blipFill>
        <p:spPr>
          <a:xfrm>
            <a:off x="5207143" y="1575030"/>
            <a:ext cx="6421378" cy="4103347"/>
          </a:xfrm>
          <a:prstGeom prst="rect">
            <a:avLst/>
          </a:prstGeom>
        </p:spPr>
      </p:pic>
      <p:sp>
        <p:nvSpPr>
          <p:cNvPr id="4" name="Title 1">
            <a:extLst>
              <a:ext uri="{FF2B5EF4-FFF2-40B4-BE49-F238E27FC236}">
                <a16:creationId xmlns:a16="http://schemas.microsoft.com/office/drawing/2014/main" id="{2EEE4713-EA82-4CD8-9CD4-B36FF68EE078}"/>
              </a:ext>
            </a:extLst>
          </p:cNvPr>
          <p:cNvSpPr txBox="1">
            <a:spLocks/>
          </p:cNvSpPr>
          <p:nvPr/>
        </p:nvSpPr>
        <p:spPr>
          <a:xfrm>
            <a:off x="603627" y="0"/>
            <a:ext cx="4999766" cy="153693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Calibri Light" panose="020F0302020204030204"/>
                <a:ea typeface="+mj-ea"/>
                <a:cs typeface="+mj-cs"/>
              </a:rPr>
              <a:t>WHAT IS WIN?</a:t>
            </a:r>
          </a:p>
        </p:txBody>
      </p:sp>
      <p:sp>
        <p:nvSpPr>
          <p:cNvPr id="7" name="TextBox 6">
            <a:extLst>
              <a:ext uri="{FF2B5EF4-FFF2-40B4-BE49-F238E27FC236}">
                <a16:creationId xmlns:a16="http://schemas.microsoft.com/office/drawing/2014/main" id="{C52D3CC9-A3AE-4EBB-909B-56C1F354F21F}"/>
              </a:ext>
            </a:extLst>
          </p:cNvPr>
          <p:cNvSpPr txBox="1"/>
          <p:nvPr/>
        </p:nvSpPr>
        <p:spPr>
          <a:xfrm>
            <a:off x="603627" y="1790095"/>
            <a:ext cx="429222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WIN (Wessex Inspiration Network) is one of 29 regional partnerships within the Uni Connect Programme aiming to increase social mobility by raising awareness of Higher Education (HE) opportunities and progression pathways for young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WIN covers BANES, North Somerset and Wiltshire (excluding Swindon) and works closely with target schools and colleges to deliver workshops and events to encourage progression to Higher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EAAD3CE-034D-49EF-8E8C-5F66DA304E75}"/>
              </a:ext>
            </a:extLst>
          </p:cNvPr>
          <p:cNvPicPr>
            <a:picLocks noChangeAspect="1"/>
          </p:cNvPicPr>
          <p:nvPr/>
        </p:nvPicPr>
        <p:blipFill>
          <a:blip r:embed="rId3"/>
          <a:stretch>
            <a:fillRect/>
          </a:stretch>
        </p:blipFill>
        <p:spPr>
          <a:xfrm>
            <a:off x="9490550" y="6032104"/>
            <a:ext cx="2326148" cy="554300"/>
          </a:xfrm>
          <a:prstGeom prst="rect">
            <a:avLst/>
          </a:prstGeom>
        </p:spPr>
      </p:pic>
      <p:cxnSp>
        <p:nvCxnSpPr>
          <p:cNvPr id="10" name="Straight Connector 9">
            <a:extLst>
              <a:ext uri="{FF2B5EF4-FFF2-40B4-BE49-F238E27FC236}">
                <a16:creationId xmlns:a16="http://schemas.microsoft.com/office/drawing/2014/main" id="{662B8B78-FD61-4189-927B-077770BA2688}"/>
              </a:ext>
            </a:extLst>
          </p:cNvPr>
          <p:cNvCxnSpPr>
            <a:cxnSpLocks/>
          </p:cNvCxnSpPr>
          <p:nvPr/>
        </p:nvCxnSpPr>
        <p:spPr>
          <a:xfrm>
            <a:off x="692047" y="1536930"/>
            <a:ext cx="2832203" cy="0"/>
          </a:xfrm>
          <a:prstGeom prst="line">
            <a:avLst/>
          </a:prstGeom>
          <a:ln w="57150">
            <a:solidFill>
              <a:srgbClr val="A4CD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47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71C45CAF-B5F7-43A7-A9CA-2899F7FBCE81}"/>
              </a:ext>
            </a:extLst>
          </p:cNvPr>
          <p:cNvSpPr txBox="1">
            <a:spLocks/>
          </p:cNvSpPr>
          <p:nvPr/>
        </p:nvSpPr>
        <p:spPr>
          <a:xfrm>
            <a:off x="1619352" y="2331739"/>
            <a:ext cx="7210324"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Think about how you can make your revision effective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Plan a revision timetable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Explore revision strategies and techniques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 name="Title 1">
            <a:extLst>
              <a:ext uri="{FF2B5EF4-FFF2-40B4-BE49-F238E27FC236}">
                <a16:creationId xmlns:a16="http://schemas.microsoft.com/office/drawing/2014/main" id="{26B04B3B-E7FF-427D-81EB-A372A295D170}"/>
              </a:ext>
            </a:extLst>
          </p:cNvPr>
          <p:cNvSpPr txBox="1">
            <a:spLocks/>
          </p:cNvSpPr>
          <p:nvPr/>
        </p:nvSpPr>
        <p:spPr>
          <a:xfrm>
            <a:off x="2093049" y="406574"/>
            <a:ext cx="4999766" cy="153693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7800" b="0" i="0" u="none" strike="noStrike" kern="1200" cap="none" spc="0" normalizeH="0" baseline="0" noProof="0" dirty="0">
                <a:ln>
                  <a:noFill/>
                </a:ln>
                <a:solidFill>
                  <a:srgbClr val="000000"/>
                </a:solidFill>
                <a:effectLst/>
                <a:uLnTx/>
                <a:uFillTx/>
                <a:latin typeface="Calibri Light" panose="020F0302020204030204"/>
                <a:ea typeface="+mj-ea"/>
                <a:cs typeface="+mj-cs"/>
              </a:rPr>
              <a:t>TODAY WE WILL:</a:t>
            </a:r>
          </a:p>
        </p:txBody>
      </p:sp>
      <p:cxnSp>
        <p:nvCxnSpPr>
          <p:cNvPr id="6" name="Straight Connector 5">
            <a:extLst>
              <a:ext uri="{FF2B5EF4-FFF2-40B4-BE49-F238E27FC236}">
                <a16:creationId xmlns:a16="http://schemas.microsoft.com/office/drawing/2014/main" id="{B11BA694-2DE3-4DB0-A126-76D9841C09E4}"/>
              </a:ext>
            </a:extLst>
          </p:cNvPr>
          <p:cNvCxnSpPr>
            <a:cxnSpLocks/>
          </p:cNvCxnSpPr>
          <p:nvPr/>
        </p:nvCxnSpPr>
        <p:spPr>
          <a:xfrm>
            <a:off x="901597" y="2019553"/>
            <a:ext cx="5423003" cy="0"/>
          </a:xfrm>
          <a:prstGeom prst="line">
            <a:avLst/>
          </a:prstGeom>
          <a:ln w="57150">
            <a:solidFill>
              <a:srgbClr val="A4CD7D"/>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0DB5B7D4-82A1-4225-B3F4-172518F46B4A}"/>
              </a:ext>
            </a:extLst>
          </p:cNvPr>
          <p:cNvPicPr>
            <a:picLocks noChangeAspect="1"/>
          </p:cNvPicPr>
          <p:nvPr/>
        </p:nvPicPr>
        <p:blipFill>
          <a:blip r:embed="rId2"/>
          <a:stretch>
            <a:fillRect/>
          </a:stretch>
        </p:blipFill>
        <p:spPr>
          <a:xfrm>
            <a:off x="9490550" y="6032104"/>
            <a:ext cx="2326148" cy="554300"/>
          </a:xfrm>
          <a:prstGeom prst="rect">
            <a:avLst/>
          </a:prstGeom>
        </p:spPr>
      </p:pic>
      <p:pic>
        <p:nvPicPr>
          <p:cNvPr id="14" name="Graphic 13" descr="Badge 1 with solid fill">
            <a:extLst>
              <a:ext uri="{FF2B5EF4-FFF2-40B4-BE49-F238E27FC236}">
                <a16:creationId xmlns:a16="http://schemas.microsoft.com/office/drawing/2014/main" id="{5151432E-0A76-4B61-A328-1F188E5CDC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0567" y="2304463"/>
            <a:ext cx="530960" cy="530960"/>
          </a:xfrm>
          <a:prstGeom prst="rect">
            <a:avLst/>
          </a:prstGeom>
        </p:spPr>
      </p:pic>
      <p:pic>
        <p:nvPicPr>
          <p:cNvPr id="15" name="Graphic 14" descr="Badge with solid fill">
            <a:extLst>
              <a:ext uri="{FF2B5EF4-FFF2-40B4-BE49-F238E27FC236}">
                <a16:creationId xmlns:a16="http://schemas.microsoft.com/office/drawing/2014/main" id="{C9D9BA9D-6C8B-45CB-9B12-7C841A9CD9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9335" y="4022578"/>
            <a:ext cx="530960" cy="530960"/>
          </a:xfrm>
          <a:prstGeom prst="rect">
            <a:avLst/>
          </a:prstGeom>
        </p:spPr>
      </p:pic>
      <p:pic>
        <p:nvPicPr>
          <p:cNvPr id="11" name="Picture 10">
            <a:extLst>
              <a:ext uri="{FF2B5EF4-FFF2-40B4-BE49-F238E27FC236}">
                <a16:creationId xmlns:a16="http://schemas.microsoft.com/office/drawing/2014/main" id="{0EDB06F3-810A-4F73-B0A6-C67987D3E994}"/>
              </a:ext>
            </a:extLst>
          </p:cNvPr>
          <p:cNvPicPr>
            <a:picLocks noChangeAspect="1"/>
          </p:cNvPicPr>
          <p:nvPr/>
        </p:nvPicPr>
        <p:blipFill>
          <a:blip r:embed="rId7"/>
          <a:stretch>
            <a:fillRect/>
          </a:stretch>
        </p:blipFill>
        <p:spPr>
          <a:xfrm>
            <a:off x="822554" y="610107"/>
            <a:ext cx="1167548" cy="1382171"/>
          </a:xfrm>
          <a:prstGeom prst="rect">
            <a:avLst/>
          </a:prstGeom>
        </p:spPr>
      </p:pic>
      <p:pic>
        <p:nvPicPr>
          <p:cNvPr id="2" name="Picture 1">
            <a:extLst>
              <a:ext uri="{FF2B5EF4-FFF2-40B4-BE49-F238E27FC236}">
                <a16:creationId xmlns:a16="http://schemas.microsoft.com/office/drawing/2014/main" id="{023E5881-73E0-4C11-9C13-5F85BDD8ABF2}"/>
              </a:ext>
            </a:extLst>
          </p:cNvPr>
          <p:cNvPicPr>
            <a:picLocks noChangeAspect="1"/>
          </p:cNvPicPr>
          <p:nvPr/>
        </p:nvPicPr>
        <p:blipFill>
          <a:blip r:embed="rId8"/>
          <a:stretch>
            <a:fillRect/>
          </a:stretch>
        </p:blipFill>
        <p:spPr>
          <a:xfrm>
            <a:off x="1141129" y="5209444"/>
            <a:ext cx="530398" cy="530398"/>
          </a:xfrm>
          <a:prstGeom prst="rect">
            <a:avLst/>
          </a:prstGeom>
        </p:spPr>
      </p:pic>
    </p:spTree>
    <p:extLst>
      <p:ext uri="{BB962C8B-B14F-4D97-AF65-F5344CB8AC3E}">
        <p14:creationId xmlns:p14="http://schemas.microsoft.com/office/powerpoint/2010/main" val="253023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2CAA6E4-9883-4E48-A615-C7EDF65D97D1}"/>
              </a:ext>
            </a:extLst>
          </p:cNvPr>
          <p:cNvSpPr txBox="1"/>
          <p:nvPr/>
        </p:nvSpPr>
        <p:spPr>
          <a:xfrm>
            <a:off x="5297762" y="640080"/>
            <a:ext cx="6251110" cy="356616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8200" b="0" i="0" u="none" strike="noStrike" kern="1200" cap="none" spc="0" normalizeH="0" baseline="0" noProof="0">
                <a:ln>
                  <a:noFill/>
                </a:ln>
                <a:solidFill>
                  <a:srgbClr val="000000"/>
                </a:solidFill>
                <a:effectLst/>
                <a:uLnTx/>
                <a:uFillTx/>
                <a:latin typeface="Calibri Light" panose="020F0302020204030204"/>
                <a:ea typeface="+mn-ea"/>
                <a:cs typeface="+mn-cs"/>
              </a:rPr>
              <a:t>How can you make revision effective?</a:t>
            </a:r>
          </a:p>
        </p:txBody>
      </p:sp>
      <p:sp>
        <p:nvSpPr>
          <p:cNvPr id="16"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6DAAB4"/>
          </a:solidFill>
          <a:ln w="38100" cap="rnd">
            <a:solidFill>
              <a:srgbClr val="6DAAB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Magnifying glass and question mark">
            <a:extLst>
              <a:ext uri="{FF2B5EF4-FFF2-40B4-BE49-F238E27FC236}">
                <a16:creationId xmlns:a16="http://schemas.microsoft.com/office/drawing/2014/main" id="{42A15E26-A6D0-C6E1-B6B2-C0FC3CFF513D}"/>
              </a:ext>
            </a:extLst>
          </p:cNvPr>
          <p:cNvPicPr>
            <a:picLocks noChangeAspect="1"/>
          </p:cNvPicPr>
          <p:nvPr/>
        </p:nvPicPr>
        <p:blipFill rotWithShape="1">
          <a:blip r:embed="rId2"/>
          <a:srcRect l="32724" r="2907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 name="Arc 6">
            <a:extLst>
              <a:ext uri="{FF2B5EF4-FFF2-40B4-BE49-F238E27FC236}">
                <a16:creationId xmlns:a16="http://schemas.microsoft.com/office/drawing/2014/main" id="{9357C705-78D1-482E-B84D-C84313D961CE}"/>
              </a:ext>
            </a:extLst>
          </p:cNvPr>
          <p:cNvSpPr/>
          <p:nvPr/>
        </p:nvSpPr>
        <p:spPr>
          <a:xfrm>
            <a:off x="170122" y="4206240"/>
            <a:ext cx="10234282" cy="490027"/>
          </a:xfrm>
          <a:prstGeom prst="arc">
            <a:avLst/>
          </a:prstGeom>
          <a:solidFill>
            <a:srgbClr val="A4CD7D"/>
          </a:solidFill>
          <a:ln>
            <a:solidFill>
              <a:srgbClr val="A4CD7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266EA90-D8B1-4499-94F9-87B3A0B21569}"/>
              </a:ext>
            </a:extLst>
          </p:cNvPr>
          <p:cNvSpPr txBox="1"/>
          <p:nvPr/>
        </p:nvSpPr>
        <p:spPr>
          <a:xfrm>
            <a:off x="5026046" y="4764315"/>
            <a:ext cx="6794205" cy="15696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Plan when and where you are going to revise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Plan how you are going to do it (which strategies are you going to use?)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Reflect and evaluate your progress </a:t>
            </a:r>
          </a:p>
        </p:txBody>
      </p:sp>
      <p:pic>
        <p:nvPicPr>
          <p:cNvPr id="10" name="Picture 9">
            <a:extLst>
              <a:ext uri="{FF2B5EF4-FFF2-40B4-BE49-F238E27FC236}">
                <a16:creationId xmlns:a16="http://schemas.microsoft.com/office/drawing/2014/main" id="{42863BC7-DF8F-4A47-B3A1-C453EC0E0C82}"/>
              </a:ext>
            </a:extLst>
          </p:cNvPr>
          <p:cNvPicPr>
            <a:picLocks noChangeAspect="1"/>
          </p:cNvPicPr>
          <p:nvPr/>
        </p:nvPicPr>
        <p:blipFill>
          <a:blip r:embed="rId3"/>
          <a:stretch>
            <a:fillRect/>
          </a:stretch>
        </p:blipFill>
        <p:spPr>
          <a:xfrm>
            <a:off x="9866175" y="6279982"/>
            <a:ext cx="2322777" cy="548688"/>
          </a:xfrm>
          <a:prstGeom prst="rect">
            <a:avLst/>
          </a:prstGeom>
        </p:spPr>
      </p:pic>
    </p:spTree>
    <p:extLst>
      <p:ext uri="{BB962C8B-B14F-4D97-AF65-F5344CB8AC3E}">
        <p14:creationId xmlns:p14="http://schemas.microsoft.com/office/powerpoint/2010/main" val="188559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D20E-1147-403B-9157-0F18AD0536C0}"/>
              </a:ext>
            </a:extLst>
          </p:cNvPr>
          <p:cNvSpPr txBox="1">
            <a:spLocks/>
          </p:cNvSpPr>
          <p:nvPr/>
        </p:nvSpPr>
        <p:spPr>
          <a:xfrm>
            <a:off x="459441" y="1289805"/>
            <a:ext cx="5388466" cy="20583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First, plan when and where you are going to revise </a:t>
            </a:r>
            <a:endParaRPr kumimoji="0" lang="en-GB"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grpSp>
        <p:nvGrpSpPr>
          <p:cNvPr id="11" name="Group 10">
            <a:extLst>
              <a:ext uri="{FF2B5EF4-FFF2-40B4-BE49-F238E27FC236}">
                <a16:creationId xmlns:a16="http://schemas.microsoft.com/office/drawing/2014/main" id="{AF12D9BA-A140-46D8-B718-44BD6A2AFC1F}"/>
              </a:ext>
            </a:extLst>
          </p:cNvPr>
          <p:cNvGrpSpPr/>
          <p:nvPr/>
        </p:nvGrpSpPr>
        <p:grpSpPr>
          <a:xfrm>
            <a:off x="3079535" y="1398311"/>
            <a:ext cx="4024860" cy="4437785"/>
            <a:chOff x="8377421" y="581968"/>
            <a:chExt cx="4024860" cy="4437785"/>
          </a:xfrm>
        </p:grpSpPr>
        <p:pic>
          <p:nvPicPr>
            <p:cNvPr id="3" name="Picture 2">
              <a:extLst>
                <a:ext uri="{FF2B5EF4-FFF2-40B4-BE49-F238E27FC236}">
                  <a16:creationId xmlns:a16="http://schemas.microsoft.com/office/drawing/2014/main" id="{64EDF6F7-2B66-4EA6-BC1A-D8940CD29A6A}"/>
                </a:ext>
              </a:extLst>
            </p:cNvPr>
            <p:cNvPicPr>
              <a:picLocks noChangeAspect="1"/>
            </p:cNvPicPr>
            <p:nvPr/>
          </p:nvPicPr>
          <p:blipFill>
            <a:blip r:embed="rId3"/>
            <a:stretch>
              <a:fillRect/>
            </a:stretch>
          </p:blipFill>
          <p:spPr>
            <a:xfrm>
              <a:off x="8398255" y="865147"/>
              <a:ext cx="3902627" cy="4154606"/>
            </a:xfrm>
            <a:prstGeom prst="rect">
              <a:avLst/>
            </a:prstGeom>
          </p:spPr>
        </p:pic>
        <p:sp>
          <p:nvSpPr>
            <p:cNvPr id="4" name="TextBox 3">
              <a:extLst>
                <a:ext uri="{FF2B5EF4-FFF2-40B4-BE49-F238E27FC236}">
                  <a16:creationId xmlns:a16="http://schemas.microsoft.com/office/drawing/2014/main" id="{2AC38073-26B6-4DDA-B6B3-E897357A8D09}"/>
                </a:ext>
              </a:extLst>
            </p:cNvPr>
            <p:cNvSpPr txBox="1"/>
            <p:nvPr/>
          </p:nvSpPr>
          <p:spPr>
            <a:xfrm>
              <a:off x="9115246" y="2157620"/>
              <a:ext cx="261558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Note down all activities you do daily outside of school</a:t>
              </a:r>
            </a:p>
          </p:txBody>
        </p:sp>
        <p:pic>
          <p:nvPicPr>
            <p:cNvPr id="24" name="Picture 23">
              <a:extLst>
                <a:ext uri="{FF2B5EF4-FFF2-40B4-BE49-F238E27FC236}">
                  <a16:creationId xmlns:a16="http://schemas.microsoft.com/office/drawing/2014/main" id="{64A5A652-ECA9-4AD5-AB84-D3E8DF1A15F2}"/>
                </a:ext>
              </a:extLst>
            </p:cNvPr>
            <p:cNvPicPr>
              <a:picLocks noChangeAspect="1"/>
            </p:cNvPicPr>
            <p:nvPr/>
          </p:nvPicPr>
          <p:blipFill>
            <a:blip r:embed="rId3"/>
            <a:stretch>
              <a:fillRect/>
            </a:stretch>
          </p:blipFill>
          <p:spPr>
            <a:xfrm>
              <a:off x="8377421" y="843882"/>
              <a:ext cx="3902627" cy="4154606"/>
            </a:xfrm>
            <a:prstGeom prst="rect">
              <a:avLst/>
            </a:prstGeom>
          </p:spPr>
        </p:pic>
        <p:sp>
          <p:nvSpPr>
            <p:cNvPr id="25" name="TextBox 24">
              <a:extLst>
                <a:ext uri="{FF2B5EF4-FFF2-40B4-BE49-F238E27FC236}">
                  <a16:creationId xmlns:a16="http://schemas.microsoft.com/office/drawing/2014/main" id="{0C27DF75-F324-4E2A-B66D-292370167242}"/>
                </a:ext>
              </a:extLst>
            </p:cNvPr>
            <p:cNvSpPr txBox="1"/>
            <p:nvPr/>
          </p:nvSpPr>
          <p:spPr>
            <a:xfrm>
              <a:off x="9094412" y="2136355"/>
              <a:ext cx="261558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Note down all activities you do daily outside of school</a:t>
              </a:r>
            </a:p>
          </p:txBody>
        </p:sp>
        <p:pic>
          <p:nvPicPr>
            <p:cNvPr id="26" name="Picture 25">
              <a:extLst>
                <a:ext uri="{FF2B5EF4-FFF2-40B4-BE49-F238E27FC236}">
                  <a16:creationId xmlns:a16="http://schemas.microsoft.com/office/drawing/2014/main" id="{E9D8E813-4A7D-4817-8DE2-7B76AA0CFB81}"/>
                </a:ext>
              </a:extLst>
            </p:cNvPr>
            <p:cNvPicPr>
              <a:picLocks noChangeAspect="1"/>
            </p:cNvPicPr>
            <p:nvPr/>
          </p:nvPicPr>
          <p:blipFill>
            <a:blip r:embed="rId3"/>
            <a:stretch>
              <a:fillRect/>
            </a:stretch>
          </p:blipFill>
          <p:spPr>
            <a:xfrm>
              <a:off x="8499654" y="581968"/>
              <a:ext cx="3902627" cy="4154606"/>
            </a:xfrm>
            <a:prstGeom prst="rect">
              <a:avLst/>
            </a:prstGeom>
          </p:spPr>
        </p:pic>
        <p:sp>
          <p:nvSpPr>
            <p:cNvPr id="27" name="TextBox 26">
              <a:extLst>
                <a:ext uri="{FF2B5EF4-FFF2-40B4-BE49-F238E27FC236}">
                  <a16:creationId xmlns:a16="http://schemas.microsoft.com/office/drawing/2014/main" id="{D7CB1C77-ABDB-4D8E-AECD-FBD926E8FB75}"/>
                </a:ext>
              </a:extLst>
            </p:cNvPr>
            <p:cNvSpPr txBox="1"/>
            <p:nvPr/>
          </p:nvSpPr>
          <p:spPr>
            <a:xfrm>
              <a:off x="9216645" y="1874441"/>
              <a:ext cx="261558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Note down all activities you do daily outside of school</a:t>
              </a:r>
            </a:p>
          </p:txBody>
        </p:sp>
      </p:grpSp>
      <p:sp>
        <p:nvSpPr>
          <p:cNvPr id="5" name="TextBox 4">
            <a:extLst>
              <a:ext uri="{FF2B5EF4-FFF2-40B4-BE49-F238E27FC236}">
                <a16:creationId xmlns:a16="http://schemas.microsoft.com/office/drawing/2014/main" id="{5801824B-38CA-478A-9FD8-AFF5EEE00477}"/>
              </a:ext>
            </a:extLst>
          </p:cNvPr>
          <p:cNvSpPr txBox="1"/>
          <p:nvPr/>
        </p:nvSpPr>
        <p:spPr>
          <a:xfrm>
            <a:off x="865647" y="2504932"/>
            <a:ext cx="20790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Where Does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My Time Go?  </a:t>
            </a:r>
          </a:p>
        </p:txBody>
      </p:sp>
      <p:pic>
        <p:nvPicPr>
          <p:cNvPr id="6" name="Picture 5">
            <a:extLst>
              <a:ext uri="{FF2B5EF4-FFF2-40B4-BE49-F238E27FC236}">
                <a16:creationId xmlns:a16="http://schemas.microsoft.com/office/drawing/2014/main" id="{CEDC178B-6EFA-4DDF-A7A7-E6AAD9348CE1}"/>
              </a:ext>
            </a:extLst>
          </p:cNvPr>
          <p:cNvPicPr>
            <a:picLocks noChangeAspect="1"/>
          </p:cNvPicPr>
          <p:nvPr/>
        </p:nvPicPr>
        <p:blipFill>
          <a:blip r:embed="rId4"/>
          <a:stretch>
            <a:fillRect/>
          </a:stretch>
        </p:blipFill>
        <p:spPr>
          <a:xfrm>
            <a:off x="639031" y="4128536"/>
            <a:ext cx="2143125" cy="2143125"/>
          </a:xfrm>
          <a:prstGeom prst="rect">
            <a:avLst/>
          </a:prstGeom>
        </p:spPr>
      </p:pic>
      <p:pic>
        <p:nvPicPr>
          <p:cNvPr id="7" name="Picture 6">
            <a:extLst>
              <a:ext uri="{FF2B5EF4-FFF2-40B4-BE49-F238E27FC236}">
                <a16:creationId xmlns:a16="http://schemas.microsoft.com/office/drawing/2014/main" id="{A64995AC-6717-450C-97B6-DA4DC858E3F7}"/>
              </a:ext>
            </a:extLst>
          </p:cNvPr>
          <p:cNvPicPr>
            <a:picLocks noChangeAspect="1"/>
          </p:cNvPicPr>
          <p:nvPr/>
        </p:nvPicPr>
        <p:blipFill rotWithShape="1">
          <a:blip r:embed="rId5"/>
          <a:srcRect l="75162" t="14843" r="12402" b="25897"/>
          <a:stretch/>
        </p:blipFill>
        <p:spPr>
          <a:xfrm>
            <a:off x="7144678" y="425061"/>
            <a:ext cx="3902628" cy="6096001"/>
          </a:xfrm>
          <a:prstGeom prst="rect">
            <a:avLst/>
          </a:prstGeom>
        </p:spPr>
      </p:pic>
      <p:sp>
        <p:nvSpPr>
          <p:cNvPr id="9" name="TextBox 8">
            <a:extLst>
              <a:ext uri="{FF2B5EF4-FFF2-40B4-BE49-F238E27FC236}">
                <a16:creationId xmlns:a16="http://schemas.microsoft.com/office/drawing/2014/main" id="{C057C3E1-4889-46D0-BB7C-D0A29FB66B4B}"/>
              </a:ext>
            </a:extLst>
          </p:cNvPr>
          <p:cNvSpPr txBox="1"/>
          <p:nvPr/>
        </p:nvSpPr>
        <p:spPr>
          <a:xfrm>
            <a:off x="7629925" y="1049332"/>
            <a:ext cx="298189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Walking the dog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Washing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Football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Helping round the house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 my phone (BE HONEST)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Netflix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Picking up my brother from after school club</a:t>
            </a:r>
          </a:p>
        </p:txBody>
      </p:sp>
      <p:pic>
        <p:nvPicPr>
          <p:cNvPr id="8" name="Picture 7">
            <a:extLst>
              <a:ext uri="{FF2B5EF4-FFF2-40B4-BE49-F238E27FC236}">
                <a16:creationId xmlns:a16="http://schemas.microsoft.com/office/drawing/2014/main" id="{0D0F74E2-89A2-423A-A167-1EDC5AF4801B}"/>
              </a:ext>
            </a:extLst>
          </p:cNvPr>
          <p:cNvPicPr>
            <a:picLocks noChangeAspect="1"/>
          </p:cNvPicPr>
          <p:nvPr/>
        </p:nvPicPr>
        <p:blipFill>
          <a:blip r:embed="rId6"/>
          <a:stretch>
            <a:fillRect/>
          </a:stretch>
        </p:blipFill>
        <p:spPr>
          <a:xfrm>
            <a:off x="9869223" y="6158595"/>
            <a:ext cx="2322777" cy="548688"/>
          </a:xfrm>
          <a:prstGeom prst="rect">
            <a:avLst/>
          </a:prstGeom>
        </p:spPr>
      </p:pic>
    </p:spTree>
    <p:extLst>
      <p:ext uri="{BB962C8B-B14F-4D97-AF65-F5344CB8AC3E}">
        <p14:creationId xmlns:p14="http://schemas.microsoft.com/office/powerpoint/2010/main" val="301815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F54E24-9AB2-4ECF-B560-6F9E79B52675}"/>
              </a:ext>
            </a:extLst>
          </p:cNvPr>
          <p:cNvSpPr txBox="1"/>
          <p:nvPr/>
        </p:nvSpPr>
        <p:spPr>
          <a:xfrm>
            <a:off x="1447170" y="1354951"/>
            <a:ext cx="9657708"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look at your exam timetable and start revising in that order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Leave yourself plenty of time! The more you can go over the information, the more you will remember it in your exams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Do you find in easier to start with the trickiest subjects/topics or the ones you find easier to give you confidence?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Think about who can support you – teachers, parents and carers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F093D39-15DC-4C51-9914-1B8F90F8CAF8}"/>
              </a:ext>
            </a:extLst>
          </p:cNvPr>
          <p:cNvPicPr>
            <a:picLocks noChangeAspect="1"/>
          </p:cNvPicPr>
          <p:nvPr/>
        </p:nvPicPr>
        <p:blipFill>
          <a:blip r:embed="rId2"/>
          <a:stretch>
            <a:fillRect/>
          </a:stretch>
        </p:blipFill>
        <p:spPr>
          <a:xfrm>
            <a:off x="-220338" y="-134790"/>
            <a:ext cx="12412337" cy="1773381"/>
          </a:xfrm>
          <a:prstGeom prst="rect">
            <a:avLst/>
          </a:prstGeom>
        </p:spPr>
      </p:pic>
      <p:pic>
        <p:nvPicPr>
          <p:cNvPr id="2" name="Picture 1">
            <a:extLst>
              <a:ext uri="{FF2B5EF4-FFF2-40B4-BE49-F238E27FC236}">
                <a16:creationId xmlns:a16="http://schemas.microsoft.com/office/drawing/2014/main" id="{850236A5-238D-41AD-8F72-562036474CF0}"/>
              </a:ext>
            </a:extLst>
          </p:cNvPr>
          <p:cNvPicPr>
            <a:picLocks noChangeAspect="1"/>
          </p:cNvPicPr>
          <p:nvPr/>
        </p:nvPicPr>
        <p:blipFill>
          <a:blip r:embed="rId3"/>
          <a:stretch>
            <a:fillRect/>
          </a:stretch>
        </p:blipFill>
        <p:spPr>
          <a:xfrm>
            <a:off x="9761792" y="6174303"/>
            <a:ext cx="2322777" cy="548688"/>
          </a:xfrm>
          <a:prstGeom prst="rect">
            <a:avLst/>
          </a:prstGeom>
        </p:spPr>
      </p:pic>
    </p:spTree>
    <p:extLst>
      <p:ext uri="{BB962C8B-B14F-4D97-AF65-F5344CB8AC3E}">
        <p14:creationId xmlns:p14="http://schemas.microsoft.com/office/powerpoint/2010/main" val="2889595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85168-0F6A-407E-952F-B7F9E3631D76}"/>
              </a:ext>
            </a:extLst>
          </p:cNvPr>
          <p:cNvSpPr txBox="1"/>
          <p:nvPr/>
        </p:nvSpPr>
        <p:spPr>
          <a:xfrm>
            <a:off x="0" y="0"/>
            <a:ext cx="12192000" cy="1692771"/>
          </a:xfrm>
          <a:prstGeom prst="rect">
            <a:avLst/>
          </a:prstGeom>
          <a:solidFill>
            <a:srgbClr val="A4CD7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Top tips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a:t>
            </a:r>
          </a:p>
        </p:txBody>
      </p:sp>
      <p:sp>
        <p:nvSpPr>
          <p:cNvPr id="4" name="TextBox 3">
            <a:extLst>
              <a:ext uri="{FF2B5EF4-FFF2-40B4-BE49-F238E27FC236}">
                <a16:creationId xmlns:a16="http://schemas.microsoft.com/office/drawing/2014/main" id="{2C0B4CB7-4A0C-4878-8DEA-849657387D04}"/>
              </a:ext>
            </a:extLst>
          </p:cNvPr>
          <p:cNvSpPr txBox="1"/>
          <p:nvPr/>
        </p:nvSpPr>
        <p:spPr>
          <a:xfrm>
            <a:off x="1858779" y="600033"/>
            <a:ext cx="1058238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Consider using the </a:t>
            </a:r>
            <a:r>
              <a:rPr kumimoji="0" lang="en-GB" sz="2400" b="0" i="0" u="none" strike="noStrike" kern="1200" cap="none" spc="0" normalizeH="0" baseline="0" noProof="0" dirty="0">
                <a:ln>
                  <a:noFill/>
                </a:ln>
                <a:solidFill>
                  <a:srgbClr val="FF0000"/>
                </a:solidFill>
                <a:effectLst/>
                <a:uLnTx/>
                <a:uFillTx/>
                <a:latin typeface="Calibri" panose="020F0502020204030204"/>
                <a:ea typeface="+mn-ea"/>
                <a:cs typeface="+mn-cs"/>
              </a:rPr>
              <a:t>‘Pomodoro technique’ </a:t>
            </a: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to manage your time – if you find it hard to focus for long periods of time, this could really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F3A1616-446B-498A-B8AA-DC3D05572E88}"/>
              </a:ext>
            </a:extLst>
          </p:cNvPr>
          <p:cNvPicPr>
            <a:picLocks noChangeAspect="1"/>
          </p:cNvPicPr>
          <p:nvPr/>
        </p:nvPicPr>
        <p:blipFill>
          <a:blip r:embed="rId3"/>
          <a:stretch>
            <a:fillRect/>
          </a:stretch>
        </p:blipFill>
        <p:spPr>
          <a:xfrm>
            <a:off x="3912782" y="1692771"/>
            <a:ext cx="8087786" cy="5132078"/>
          </a:xfrm>
          <a:prstGeom prst="rect">
            <a:avLst/>
          </a:prstGeom>
        </p:spPr>
      </p:pic>
      <p:pic>
        <p:nvPicPr>
          <p:cNvPr id="8" name="Picture 7">
            <a:extLst>
              <a:ext uri="{FF2B5EF4-FFF2-40B4-BE49-F238E27FC236}">
                <a16:creationId xmlns:a16="http://schemas.microsoft.com/office/drawing/2014/main" id="{8990AEC9-3774-40BD-B103-4F75CEED03D8}"/>
              </a:ext>
            </a:extLst>
          </p:cNvPr>
          <p:cNvPicPr>
            <a:picLocks noChangeAspect="1"/>
          </p:cNvPicPr>
          <p:nvPr/>
        </p:nvPicPr>
        <p:blipFill>
          <a:blip r:embed="rId4"/>
          <a:stretch>
            <a:fillRect/>
          </a:stretch>
        </p:blipFill>
        <p:spPr>
          <a:xfrm>
            <a:off x="0" y="1692770"/>
            <a:ext cx="3912781" cy="1120849"/>
          </a:xfrm>
          <a:prstGeom prst="rect">
            <a:avLst/>
          </a:prstGeom>
        </p:spPr>
      </p:pic>
      <p:pic>
        <p:nvPicPr>
          <p:cNvPr id="3" name="Picture 2">
            <a:extLst>
              <a:ext uri="{FF2B5EF4-FFF2-40B4-BE49-F238E27FC236}">
                <a16:creationId xmlns:a16="http://schemas.microsoft.com/office/drawing/2014/main" id="{6E40603D-EDE6-410D-95D9-0E6566291BB4}"/>
              </a:ext>
            </a:extLst>
          </p:cNvPr>
          <p:cNvPicPr>
            <a:picLocks noChangeAspect="1"/>
          </p:cNvPicPr>
          <p:nvPr/>
        </p:nvPicPr>
        <p:blipFill>
          <a:blip r:embed="rId5"/>
          <a:stretch>
            <a:fillRect/>
          </a:stretch>
        </p:blipFill>
        <p:spPr>
          <a:xfrm>
            <a:off x="0" y="6257967"/>
            <a:ext cx="2322777" cy="548688"/>
          </a:xfrm>
          <a:prstGeom prst="rect">
            <a:avLst/>
          </a:prstGeom>
        </p:spPr>
      </p:pic>
    </p:spTree>
    <p:extLst>
      <p:ext uri="{BB962C8B-B14F-4D97-AF65-F5344CB8AC3E}">
        <p14:creationId xmlns:p14="http://schemas.microsoft.com/office/powerpoint/2010/main" val="1857491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yVTI">
  <a:themeElements>
    <a:clrScheme name="AnalogousFromLightSeedLeftStep">
      <a:dk1>
        <a:srgbClr val="000000"/>
      </a:dk1>
      <a:lt1>
        <a:srgbClr val="FFFFFF"/>
      </a:lt1>
      <a:dk2>
        <a:srgbClr val="323820"/>
      </a:dk2>
      <a:lt2>
        <a:srgbClr val="E8E3E2"/>
      </a:lt2>
      <a:accent1>
        <a:srgbClr val="6DAAB4"/>
      </a:accent1>
      <a:accent2>
        <a:srgbClr val="67AE9B"/>
      </a:accent2>
      <a:accent3>
        <a:srgbClr val="73AD85"/>
      </a:accent3>
      <a:accent4>
        <a:srgbClr val="70B168"/>
      </a:accent4>
      <a:accent5>
        <a:srgbClr val="90AA73"/>
      </a:accent5>
      <a:accent6>
        <a:srgbClr val="A2A662"/>
      </a:accent6>
      <a:hlink>
        <a:srgbClr val="AE7369"/>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LightSeedLeftStep">
    <a:dk1>
      <a:srgbClr val="000000"/>
    </a:dk1>
    <a:lt1>
      <a:srgbClr val="FFFFFF"/>
    </a:lt1>
    <a:dk2>
      <a:srgbClr val="323820"/>
    </a:dk2>
    <a:lt2>
      <a:srgbClr val="E8E3E2"/>
    </a:lt2>
    <a:accent1>
      <a:srgbClr val="6DAAB4"/>
    </a:accent1>
    <a:accent2>
      <a:srgbClr val="67AE9B"/>
    </a:accent2>
    <a:accent3>
      <a:srgbClr val="73AD85"/>
    </a:accent3>
    <a:accent4>
      <a:srgbClr val="70B168"/>
    </a:accent4>
    <a:accent5>
      <a:srgbClr val="90AA73"/>
    </a:accent5>
    <a:accent6>
      <a:srgbClr val="A2A662"/>
    </a:accent6>
    <a:hlink>
      <a:srgbClr val="AE7369"/>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9157404E0056498D93D88CA95F5D4C" ma:contentTypeVersion="15" ma:contentTypeDescription="Create a new document." ma:contentTypeScope="" ma:versionID="40a2e0c9f58134340bcccd9a54982811">
  <xsd:schema xmlns:xsd="http://www.w3.org/2001/XMLSchema" xmlns:xs="http://www.w3.org/2001/XMLSchema" xmlns:p="http://schemas.microsoft.com/office/2006/metadata/properties" xmlns:ns3="e0eb263a-3a5e-4693-b39b-b716c61b67de" xmlns:ns4="ae394ea0-aa13-458c-a06f-9f89dc7f0e32" targetNamespace="http://schemas.microsoft.com/office/2006/metadata/properties" ma:root="true" ma:fieldsID="07b65e2925b36be3aea35e391c40d628" ns3:_="" ns4:_="">
    <xsd:import namespace="e0eb263a-3a5e-4693-b39b-b716c61b67de"/>
    <xsd:import namespace="ae394ea0-aa13-458c-a06f-9f89dc7f0e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b263a-3a5e-4693-b39b-b716c61b67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394ea0-aa13-458c-a06f-9f89dc7f0e3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0eb263a-3a5e-4693-b39b-b716c61b67de" xsi:nil="true"/>
  </documentManagement>
</p:properties>
</file>

<file path=customXml/itemProps1.xml><?xml version="1.0" encoding="utf-8"?>
<ds:datastoreItem xmlns:ds="http://schemas.openxmlformats.org/officeDocument/2006/customXml" ds:itemID="{3611EB33-56BC-48EA-8D0E-B8694D79F859}">
  <ds:schemaRefs>
    <ds:schemaRef ds:uri="http://schemas.microsoft.com/sharepoint/v3/contenttype/forms"/>
  </ds:schemaRefs>
</ds:datastoreItem>
</file>

<file path=customXml/itemProps2.xml><?xml version="1.0" encoding="utf-8"?>
<ds:datastoreItem xmlns:ds="http://schemas.openxmlformats.org/officeDocument/2006/customXml" ds:itemID="{516850B9-3820-47C4-9279-3D4C412AC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b263a-3a5e-4693-b39b-b716c61b67de"/>
    <ds:schemaRef ds:uri="ae394ea0-aa13-458c-a06f-9f89dc7f0e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32A161-6954-4453-9FC9-CB67A7E8F7B5}">
  <ds:schemaRefs>
    <ds:schemaRef ds:uri="http://purl.org/dc/dcmitype/"/>
    <ds:schemaRef ds:uri="http://schemas.microsoft.com/office/2006/documentManagement/types"/>
    <ds:schemaRef ds:uri="e0eb263a-3a5e-4693-b39b-b716c61b67de"/>
    <ds:schemaRef ds:uri="http://purl.org/dc/terms/"/>
    <ds:schemaRef ds:uri="http://www.w3.org/XML/1998/namespace"/>
    <ds:schemaRef ds:uri="http://schemas.microsoft.com/office/infopath/2007/PartnerControls"/>
    <ds:schemaRef ds:uri="http://schemas.openxmlformats.org/package/2006/metadata/core-properties"/>
    <ds:schemaRef ds:uri="ae394ea0-aa13-458c-a06f-9f89dc7f0e32"/>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367</TotalTime>
  <Words>1196</Words>
  <Application>Microsoft Office PowerPoint</Application>
  <PresentationFormat>Widescreen</PresentationFormat>
  <Paragraphs>184</Paragraphs>
  <Slides>30</Slides>
  <Notes>12</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SketchyVTI</vt:lpstr>
      <vt:lpstr>Sheldon Sixth Form Mr Spiers Miss Frater Laura Thomas and Penny Bradley </vt:lpstr>
      <vt:lpstr>Welcome and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UCAS – what next?</vt:lpstr>
      <vt:lpstr>UCAS – student finance: https://www.youtube.com/watch?v=xd4aDyNe3P8&amp;t=23s </vt:lpstr>
      <vt:lpstr>Non-UCAS – what next?</vt:lpstr>
      <vt:lpstr>PowerPoint Presentation</vt:lpstr>
      <vt:lpstr>Exams and wellbeing</vt:lpstr>
      <vt:lpstr>Key dates</vt:lpstr>
      <vt:lpstr>Sheldon Sixth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Project</dc:title>
  <dc:creator>Dominique Deleris</dc:creator>
  <cp:lastModifiedBy>Mr Spiers</cp:lastModifiedBy>
  <cp:revision>89</cp:revision>
  <dcterms:created xsi:type="dcterms:W3CDTF">2019-04-23T19:10:44Z</dcterms:created>
  <dcterms:modified xsi:type="dcterms:W3CDTF">2023-01-16T10:23:56Z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0x010100F59157404E0056498D93D88CA95F5D4C</vt:lpwstr>
  </property>
</Properties>
</file>